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799" r:id="rId3"/>
    <p:sldId id="651" r:id="rId4"/>
    <p:sldId id="685" r:id="rId5"/>
    <p:sldId id="703" r:id="rId6"/>
    <p:sldId id="684" r:id="rId7"/>
    <p:sldId id="760" r:id="rId8"/>
    <p:sldId id="705" r:id="rId9"/>
    <p:sldId id="810" r:id="rId10"/>
    <p:sldId id="811" r:id="rId11"/>
    <p:sldId id="812" r:id="rId12"/>
    <p:sldId id="588" r:id="rId13"/>
    <p:sldId id="670" r:id="rId14"/>
    <p:sldId id="606" r:id="rId15"/>
    <p:sldId id="708" r:id="rId16"/>
    <p:sldId id="709" r:id="rId17"/>
    <p:sldId id="693" r:id="rId18"/>
    <p:sldId id="712" r:id="rId19"/>
    <p:sldId id="762" r:id="rId20"/>
    <p:sldId id="804" r:id="rId21"/>
    <p:sldId id="806" r:id="rId22"/>
    <p:sldId id="807" r:id="rId23"/>
    <p:sldId id="763" r:id="rId24"/>
    <p:sldId id="782" r:id="rId25"/>
    <p:sldId id="783" r:id="rId26"/>
    <p:sldId id="767" r:id="rId27"/>
    <p:sldId id="714" r:id="rId28"/>
    <p:sldId id="725" r:id="rId29"/>
    <p:sldId id="813" r:id="rId30"/>
    <p:sldId id="815" r:id="rId31"/>
    <p:sldId id="731" r:id="rId32"/>
    <p:sldId id="738" r:id="rId33"/>
    <p:sldId id="801" r:id="rId34"/>
    <p:sldId id="766" r:id="rId35"/>
    <p:sldId id="769" r:id="rId36"/>
    <p:sldId id="770" r:id="rId37"/>
    <p:sldId id="809" r:id="rId38"/>
    <p:sldId id="792" r:id="rId39"/>
    <p:sldId id="793" r:id="rId40"/>
    <p:sldId id="794" r:id="rId41"/>
    <p:sldId id="795" r:id="rId42"/>
    <p:sldId id="800" r:id="rId43"/>
    <p:sldId id="796" r:id="rId44"/>
    <p:sldId id="797" r:id="rId45"/>
    <p:sldId id="798" r:id="rId46"/>
    <p:sldId id="755" r:id="rId47"/>
    <p:sldId id="758" r:id="rId48"/>
    <p:sldId id="771" r:id="rId49"/>
    <p:sldId id="773" r:id="rId50"/>
    <p:sldId id="775" r:id="rId51"/>
    <p:sldId id="776" r:id="rId52"/>
    <p:sldId id="778" r:id="rId53"/>
    <p:sldId id="779" r:id="rId54"/>
    <p:sldId id="784" r:id="rId55"/>
    <p:sldId id="753" r:id="rId56"/>
    <p:sldId id="803" r:id="rId57"/>
    <p:sldId id="802" r:id="rId58"/>
    <p:sldId id="754" r:id="rId59"/>
    <p:sldId id="808" r:id="rId60"/>
    <p:sldId id="638" r:id="rId61"/>
    <p:sldId id="816" r:id="rId62"/>
    <p:sldId id="817" r:id="rId63"/>
    <p:sldId id="77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67C"/>
    <a:srgbClr val="ABC3DB"/>
    <a:srgbClr val="DCD7C8"/>
    <a:srgbClr val="63A1CD"/>
    <a:srgbClr val="5F7C62"/>
    <a:srgbClr val="37569C"/>
    <a:srgbClr val="3F504C"/>
    <a:srgbClr val="DD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8" autoAdjust="0"/>
    <p:restoredTop sz="86584" autoAdjust="0"/>
  </p:normalViewPr>
  <p:slideViewPr>
    <p:cSldViewPr snapToObjects="1">
      <p:cViewPr varScale="1">
        <p:scale>
          <a:sx n="102" d="100"/>
          <a:sy n="102" d="100"/>
        </p:scale>
        <p:origin x="-12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4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ln w="25400"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2869.0</c:v>
                </c:pt>
                <c:pt idx="1">
                  <c:v>1434.5</c:v>
                </c:pt>
                <c:pt idx="2">
                  <c:v>717.25</c:v>
                </c:pt>
                <c:pt idx="3">
                  <c:v>358.625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Runtime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2869.0</c:v>
                </c:pt>
                <c:pt idx="1">
                  <c:v>1399.0</c:v>
                </c:pt>
                <c:pt idx="2">
                  <c:v>712.0</c:v>
                </c:pt>
                <c:pt idx="3">
                  <c:v>338.9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4433592"/>
        <c:axId val="-2074427928"/>
      </c:scatterChart>
      <c:valAx>
        <c:axId val="-2074433592"/>
        <c:scaling>
          <c:orientation val="minMax"/>
          <c:max val="8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latin typeface="Gill Sans Light"/>
                    <a:cs typeface="Gill Sans Light"/>
                  </a:defRPr>
                </a:pPr>
                <a:r>
                  <a:rPr lang="en-US">
                    <a:latin typeface="Gill Sans Light"/>
                    <a:cs typeface="Gill Sans Light"/>
                  </a:rPr>
                  <a:t>Number of Machines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4427928"/>
        <c:crosses val="autoZero"/>
        <c:crossBetween val="midCat"/>
      </c:valAx>
      <c:valAx>
        <c:axId val="-20744279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latin typeface="Gill Sans Light"/>
                    <a:cs typeface="Gill Sans Light"/>
                  </a:defRPr>
                </a:pPr>
                <a:r>
                  <a:rPr lang="en-US" dirty="0">
                    <a:latin typeface="Gill Sans Light"/>
                    <a:cs typeface="Gill Sans Light"/>
                  </a:rPr>
                  <a:t>Runtime In </a:t>
                </a:r>
                <a:r>
                  <a:rPr lang="en-US" dirty="0" smtClean="0">
                    <a:latin typeface="Gill Sans Light"/>
                    <a:cs typeface="Gill Sans Light"/>
                  </a:rPr>
                  <a:t>Second</a:t>
                </a:r>
              </a:p>
              <a:p>
                <a:pPr>
                  <a:defRPr>
                    <a:latin typeface="Gill Sans Light"/>
                    <a:cs typeface="Gill Sans Light"/>
                  </a:defRPr>
                </a:pPr>
                <a:r>
                  <a:rPr lang="en-US" dirty="0" smtClean="0">
                    <a:latin typeface="Gill Sans Light"/>
                    <a:cs typeface="Gill Sans Light"/>
                  </a:rPr>
                  <a:t>Per Complete Pass</a:t>
                </a:r>
                <a:r>
                  <a:rPr lang="en-US" baseline="0" dirty="0" smtClean="0">
                    <a:latin typeface="Gill Sans Light"/>
                    <a:cs typeface="Gill Sans Light"/>
                  </a:rPr>
                  <a:t> over Data</a:t>
                </a:r>
                <a:endParaRPr lang="en-US" dirty="0">
                  <a:latin typeface="Gill Sans Light"/>
                  <a:cs typeface="Gill Sans Light"/>
                </a:endParaRPr>
              </a:p>
            </c:rich>
          </c:tx>
          <c:layout>
            <c:manualLayout>
              <c:xMode val="edge"/>
              <c:yMode val="edge"/>
              <c:x val="0.0108024691358025"/>
              <c:y val="0.07678233339512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7443359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"/>
          <a:cs typeface="Gill Sans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0CEB6-9656-F442-95E1-D51F47EF706D}" type="datetimeFigureOut">
              <a:rPr lang="en-US" smtClean="0"/>
              <a:t>7/17/14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282E5-55FB-4044-ABFF-A22714602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55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C650D-1E4E-E04B-9864-876571B65F5B}" type="datetimeFigureOut">
              <a:rPr lang="en-US" smtClean="0"/>
              <a:t>7/17/14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15C1A-7619-F842-ADB3-2B982DE9A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43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3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3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8033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(7/17/14 14:32) -----</a:t>
            </a:r>
          </a:p>
          <a:p>
            <a:r>
              <a:rPr lang="en-US"/>
              <a:t>think about saying something different for serialize compute that does interefer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3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6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distribution, scale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2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{blue}{\alpha}(\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{red}{\sigma})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9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7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884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09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3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9055"/>
            <a:ext cx="7772400" cy="2221521"/>
          </a:xfrm>
        </p:spPr>
        <p:txBody>
          <a:bodyPr anchor="t"/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36975"/>
            <a:ext cx="7772400" cy="682625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5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03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0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8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654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2573088"/>
          </a:xfrm>
        </p:spPr>
        <p:txBody>
          <a:bodyPr anchor="t"/>
          <a:lstStyle>
            <a:lvl1pPr algn="l">
              <a:defRPr sz="8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30380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8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4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6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C0E81C-C778-DC40-90D0-8BC73B380437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2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egonzal@eecs.berkeley.edu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9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114800"/>
            <a:ext cx="4953000" cy="2286000"/>
          </a:xfrm>
          <a:prstGeom prst="rect">
            <a:avLst/>
          </a:prstGeom>
          <a:solidFill>
            <a:srgbClr val="1F497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579168"/>
            <a:ext cx="8077200" cy="1066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8077200" cy="3124200"/>
          </a:xfrm>
        </p:spPr>
        <p:txBody>
          <a:bodyPr/>
          <a:lstStyle/>
          <a:p>
            <a:pPr algn="r">
              <a:lnSpc>
                <a:spcPct val="110000"/>
              </a:lnSpc>
            </a:pPr>
            <a:r>
              <a:rPr lang="en-US" sz="6000" b="1" dirty="0">
                <a:solidFill>
                  <a:schemeClr val="bg1"/>
                </a:solidFill>
                <a:latin typeface="Avenir Next Medium"/>
                <a:cs typeface="Avenir Next Medium"/>
              </a:rPr>
              <a:t>Concurrency Control</a:t>
            </a:r>
            <a:r>
              <a:rPr lang="en-US" sz="5400" b="1" dirty="0">
                <a:solidFill>
                  <a:schemeClr val="bg1"/>
                </a:solidFill>
                <a:latin typeface="Avenir Next Medium"/>
                <a:cs typeface="Avenir Next Medium"/>
              </a:rPr>
              <a:t> </a:t>
            </a: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/>
            </a:r>
            <a:b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</a:b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>for </a:t>
            </a:r>
            <a:r>
              <a:rPr lang="en-US" sz="5400" b="1" dirty="0">
                <a:solidFill>
                  <a:schemeClr val="bg1"/>
                </a:solidFill>
                <a:latin typeface="Avenir Next Medium"/>
                <a:cs typeface="Avenir Next Medium"/>
              </a:rPr>
              <a:t>Scalable </a:t>
            </a: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/>
            </a:r>
            <a:b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</a:b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>Bayesian </a:t>
            </a:r>
            <a:r>
              <a:rPr lang="en-US" sz="5400" b="1" dirty="0">
                <a:solidFill>
                  <a:schemeClr val="bg1"/>
                </a:solidFill>
                <a:latin typeface="Avenir Next Medium"/>
                <a:cs typeface="Avenir Next Medium"/>
              </a:rPr>
              <a:t>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114800"/>
            <a:ext cx="5638800" cy="2286000"/>
          </a:xfrm>
        </p:spPr>
        <p:txBody>
          <a:bodyPr anchor="ctr"/>
          <a:lstStyle/>
          <a:p>
            <a:pPr algn="l">
              <a:lnSpc>
                <a:spcPts val="2720"/>
              </a:lnSpc>
            </a:pPr>
            <a:r>
              <a:rPr lang="en-US" sz="32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Joseph E. Gonzalez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Postdoc, UC Berkeley AMPLab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Co-founder, </a:t>
            </a:r>
            <a:r>
              <a:rPr lang="en-US" sz="2000" dirty="0" err="1" smtClean="0">
                <a:solidFill>
                  <a:srgbClr val="FFFFFF"/>
                </a:solidFill>
                <a:latin typeface="Avenir Next Medium"/>
                <a:cs typeface="Avenir Next Medium"/>
              </a:rPr>
              <a:t>GraphLab</a:t>
            </a: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 Inc.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err="1" smtClean="0">
                <a:solidFill>
                  <a:srgbClr val="FFFFFF"/>
                </a:solidFill>
                <a:latin typeface="Avenir Next Medium"/>
                <a:cs typeface="Avenir Next Medium"/>
              </a:rPr>
              <a:t>jegonzal</a:t>
            </a:r>
            <a:r>
              <a:rPr lang="en-US" sz="2000" dirty="0" err="1">
                <a:solidFill>
                  <a:srgbClr val="FFFFFF"/>
                </a:solidFill>
                <a:latin typeface="Avenir Next Medium"/>
                <a:cs typeface="Avenir Next Medium"/>
              </a:rPr>
              <a:t>@eecs.berkeley.edu</a:t>
            </a:r>
            <a:r>
              <a:rPr lang="en-US" sz="2000" dirty="0">
                <a:solidFill>
                  <a:srgbClr val="FFFFFF"/>
                </a:solidFill>
                <a:latin typeface="Avenir Next Medium"/>
                <a:cs typeface="Avenir Next Medium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6096000"/>
            <a:ext cx="2971800" cy="381000"/>
          </a:xfrm>
          <a:prstGeom prst="rect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34200" y="6096000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ISBA’ 2014</a:t>
            </a:r>
          </a:p>
        </p:txBody>
      </p:sp>
    </p:spTree>
    <p:extLst>
      <p:ext uri="{BB962C8B-B14F-4D97-AF65-F5344CB8AC3E}">
        <p14:creationId xmlns:p14="http://schemas.microsoft.com/office/powerpoint/2010/main" val="251051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/>
          <p:cNvCxnSpPr/>
          <p:nvPr/>
        </p:nvCxnSpPr>
        <p:spPr>
          <a:xfrm>
            <a:off x="1167456" y="3212569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3212569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2314345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59818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5291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150764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41710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7180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96237" y="3045809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sz="4800" dirty="0" smtClean="0"/>
              <a:t>Coordination Free Parallel Inference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18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13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23 L -0.26997 0.1351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6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1511 0.134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4" y="673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10468 0.1342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3" y="671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15869 0.130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4" y="650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1.48148E-6 L -0.05538 0.001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0.11667 -0.0027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16927 0.0004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543951" y="1635529"/>
            <a:ext cx="6512463" cy="307864"/>
            <a:chOff x="1543951" y="1635529"/>
            <a:chExt cx="6512463" cy="307864"/>
          </a:xfrm>
        </p:grpSpPr>
        <p:sp>
          <p:nvSpPr>
            <p:cNvPr id="13" name="Rectangle 12"/>
            <p:cNvSpPr/>
            <p:nvPr/>
          </p:nvSpPr>
          <p:spPr>
            <a:xfrm>
              <a:off x="154395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9971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5547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1123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6699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2275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78511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34268" y="1635529"/>
              <a:ext cx="522146" cy="3078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sz="4800" dirty="0"/>
              <a:t>Coordination Free Parallel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167456" y="3045809"/>
            <a:ext cx="7582047" cy="1300283"/>
            <a:chOff x="1167456" y="3045809"/>
            <a:chExt cx="7582047" cy="1300283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167456" y="3212569"/>
              <a:ext cx="75820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67456" y="4150191"/>
              <a:ext cx="75820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1368872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68872" y="4012572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55097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755097" y="4012572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11231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503924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03924" y="4002374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111231" y="4012572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59131" y="3810000"/>
              <a:ext cx="1256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Processor 2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35632" y="1943393"/>
            <a:ext cx="1980912" cy="1151259"/>
            <a:chOff x="1535632" y="1943393"/>
            <a:chExt cx="1980912" cy="1151259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1535632" y="1943393"/>
              <a:ext cx="269392" cy="110241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1653549" y="1943393"/>
              <a:ext cx="1862995" cy="115125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Oval 28"/>
          <p:cNvSpPr/>
          <p:nvPr/>
        </p:nvSpPr>
        <p:spPr>
          <a:xfrm>
            <a:off x="1365653" y="3045809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59818" y="163399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951" y="1647752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40732" y="1943393"/>
            <a:ext cx="2831572" cy="2103467"/>
            <a:chOff x="1532413" y="991186"/>
            <a:chExt cx="2831572" cy="2103467"/>
          </a:xfrm>
        </p:grpSpPr>
        <p:cxnSp>
          <p:nvCxnSpPr>
            <p:cNvPr id="33" name="Straight Arrow Connector 32"/>
            <p:cNvCxnSpPr>
              <a:stCxn id="35" idx="0"/>
              <a:endCxn id="14" idx="2"/>
            </p:cNvCxnSpPr>
            <p:nvPr/>
          </p:nvCxnSpPr>
          <p:spPr>
            <a:xfrm flipV="1">
              <a:off x="1532413" y="991186"/>
              <a:ext cx="1120052" cy="206648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6" idx="2"/>
            </p:cNvCxnSpPr>
            <p:nvPr/>
          </p:nvCxnSpPr>
          <p:spPr>
            <a:xfrm flipV="1">
              <a:off x="1653549" y="991186"/>
              <a:ext cx="2710436" cy="210346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1373972" y="400988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99711" y="165053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660425" y="1943393"/>
            <a:ext cx="3292863" cy="1151259"/>
            <a:chOff x="1156642" y="1980013"/>
            <a:chExt cx="3292863" cy="1151259"/>
          </a:xfrm>
        </p:grpSpPr>
        <p:cxnSp>
          <p:nvCxnSpPr>
            <p:cNvPr id="43" name="Straight Arrow Connector 42"/>
            <p:cNvCxnSpPr>
              <a:stCxn id="6" idx="0"/>
              <a:endCxn id="48" idx="2"/>
            </p:cNvCxnSpPr>
            <p:nvPr/>
          </p:nvCxnSpPr>
          <p:spPr>
            <a:xfrm flipH="1" flipV="1">
              <a:off x="1156642" y="1992236"/>
              <a:ext cx="261432" cy="109019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6" idx="7"/>
              <a:endCxn id="47" idx="2"/>
            </p:cNvCxnSpPr>
            <p:nvPr/>
          </p:nvCxnSpPr>
          <p:spPr>
            <a:xfrm flipV="1">
              <a:off x="1535991" y="1980013"/>
              <a:ext cx="2913514" cy="115125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6" name="Oval 45"/>
          <p:cNvSpPr/>
          <p:nvPr/>
        </p:nvSpPr>
        <p:spPr>
          <a:xfrm>
            <a:off x="2754341" y="3046892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22751" y="1635529"/>
            <a:ext cx="261073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99352" y="1647752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921857" y="1941484"/>
            <a:ext cx="3292504" cy="2118322"/>
            <a:chOff x="1535991" y="977054"/>
            <a:chExt cx="3292504" cy="2118322"/>
          </a:xfrm>
        </p:grpSpPr>
        <p:cxnSp>
          <p:nvCxnSpPr>
            <p:cNvPr id="50" name="Straight Arrow Connector 49"/>
            <p:cNvCxnSpPr>
              <a:stCxn id="7" idx="0"/>
              <a:endCxn id="17" idx="2"/>
            </p:cNvCxnSpPr>
            <p:nvPr/>
          </p:nvCxnSpPr>
          <p:spPr>
            <a:xfrm flipV="1">
              <a:off x="1535991" y="978963"/>
              <a:ext cx="2306207" cy="206917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52" idx="7"/>
              <a:endCxn id="53" idx="2"/>
            </p:cNvCxnSpPr>
            <p:nvPr/>
          </p:nvCxnSpPr>
          <p:spPr>
            <a:xfrm flipV="1">
              <a:off x="1661471" y="977054"/>
              <a:ext cx="3167024" cy="211832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2" name="Oval 51"/>
          <p:cNvSpPr/>
          <p:nvPr/>
        </p:nvSpPr>
        <p:spPr>
          <a:xfrm>
            <a:off x="2762660" y="4010963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83824" y="1633620"/>
            <a:ext cx="261073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66991" y="165053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52600" y="5174159"/>
            <a:ext cx="603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Gill Sans Light"/>
                <a:cs typeface="Gill Sans Light"/>
              </a:rPr>
              <a:t>Keep Calm and Carry On.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277991" y="1941484"/>
            <a:ext cx="2661593" cy="1153168"/>
            <a:chOff x="854554" y="1328788"/>
            <a:chExt cx="2661593" cy="1153168"/>
          </a:xfrm>
        </p:grpSpPr>
        <p:cxnSp>
          <p:nvCxnSpPr>
            <p:cNvPr id="66" name="Straight Arrow Connector 65"/>
            <p:cNvCxnSpPr>
              <a:stCxn id="8" idx="0"/>
              <a:endCxn id="70" idx="2"/>
            </p:cNvCxnSpPr>
            <p:nvPr/>
          </p:nvCxnSpPr>
          <p:spPr>
            <a:xfrm flipV="1">
              <a:off x="854554" y="1328788"/>
              <a:ext cx="94313" cy="110432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8" idx="7"/>
              <a:endCxn id="19" idx="2"/>
            </p:cNvCxnSpPr>
            <p:nvPr/>
          </p:nvCxnSpPr>
          <p:spPr>
            <a:xfrm flipV="1">
              <a:off x="972471" y="1330697"/>
              <a:ext cx="2543676" cy="115125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8" name="Oval 67"/>
          <p:cNvSpPr/>
          <p:nvPr/>
        </p:nvSpPr>
        <p:spPr>
          <a:xfrm>
            <a:off x="4111231" y="3045809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78511" y="1637593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111231" y="1633620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801805" y="1941484"/>
            <a:ext cx="5993536" cy="2119931"/>
            <a:chOff x="-1503715" y="327738"/>
            <a:chExt cx="5993536" cy="2119931"/>
          </a:xfrm>
        </p:grpSpPr>
        <p:cxnSp>
          <p:nvCxnSpPr>
            <p:cNvPr id="72" name="Straight Arrow Connector 71"/>
            <p:cNvCxnSpPr>
              <a:stCxn id="74" idx="1"/>
              <a:endCxn id="76" idx="2"/>
            </p:cNvCxnSpPr>
            <p:nvPr/>
          </p:nvCxnSpPr>
          <p:spPr>
            <a:xfrm flipH="1" flipV="1">
              <a:off x="-1503715" y="352778"/>
              <a:ext cx="2352082" cy="209489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4" idx="7"/>
              <a:endCxn id="75" idx="2"/>
            </p:cNvCxnSpPr>
            <p:nvPr/>
          </p:nvCxnSpPr>
          <p:spPr>
            <a:xfrm flipV="1">
              <a:off x="1084201" y="327738"/>
              <a:ext cx="3405620" cy="211993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4" name="Oval 73"/>
          <p:cNvSpPr/>
          <p:nvPr/>
        </p:nvSpPr>
        <p:spPr>
          <a:xfrm>
            <a:off x="4105044" y="4012572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534268" y="1633620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40732" y="1658660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7102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64" grpId="0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754558"/>
            <a:ext cx="8305800" cy="197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200" dirty="0">
                <a:latin typeface="Gill Sans Light"/>
                <a:cs typeface="Gill Sans Light"/>
              </a:rPr>
              <a:t>Parameter </a:t>
            </a:r>
            <a:r>
              <a:rPr lang="en-US" sz="7200" dirty="0" smtClean="0">
                <a:latin typeface="Gill Sans Light"/>
                <a:cs typeface="Gill Sans Light"/>
              </a:rPr>
              <a:t>Servers</a:t>
            </a:r>
          </a:p>
          <a:p>
            <a:pPr algn="ctr">
              <a:lnSpc>
                <a:spcPct val="110000"/>
              </a:lnSpc>
            </a:pPr>
            <a:r>
              <a:rPr lang="en-US" sz="4000" dirty="0" smtClean="0">
                <a:latin typeface="Gill Sans Light"/>
                <a:cs typeface="Gill Sans Light"/>
              </a:rPr>
              <a:t>System for Coordination Free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387566"/>
            <a:ext cx="85344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Gill Sans Light"/>
                <a:cs typeface="Gill Sans Light"/>
              </a:rPr>
              <a:t>D. Newman, A. Asuncion, P. Smyth, and M. Welling. </a:t>
            </a:r>
            <a:r>
              <a:rPr lang="en-US" sz="2000" i="1" dirty="0">
                <a:latin typeface="Gill Sans Light"/>
                <a:cs typeface="Gill Sans Light"/>
              </a:rPr>
              <a:t>Distributed i</a:t>
            </a:r>
            <a:r>
              <a:rPr lang="en-US" sz="2000" i="1" dirty="0" smtClean="0">
                <a:latin typeface="Gill Sans Light"/>
                <a:cs typeface="Gill Sans Light"/>
              </a:rPr>
              <a:t>nference </a:t>
            </a:r>
            <a:r>
              <a:rPr lang="en-US" sz="2000" i="1" dirty="0">
                <a:latin typeface="Gill Sans Light"/>
                <a:cs typeface="Gill Sans Light"/>
              </a:rPr>
              <a:t>for latent </a:t>
            </a:r>
            <a:r>
              <a:rPr lang="en-US" sz="2000" i="1" dirty="0" err="1" smtClean="0">
                <a:latin typeface="Gill Sans Light"/>
                <a:cs typeface="Gill Sans Light"/>
              </a:rPr>
              <a:t>Dirichlet</a:t>
            </a:r>
            <a:r>
              <a:rPr lang="en-US" sz="2000" i="1" dirty="0" smtClean="0">
                <a:latin typeface="Gill Sans Light"/>
                <a:cs typeface="Gill Sans Light"/>
              </a:rPr>
              <a:t> </a:t>
            </a:r>
            <a:r>
              <a:rPr lang="en-US" sz="2000" i="1" dirty="0">
                <a:latin typeface="Gill Sans Light"/>
                <a:cs typeface="Gill Sans Light"/>
              </a:rPr>
              <a:t>allocation. </a:t>
            </a:r>
            <a:r>
              <a:rPr lang="en-US" sz="2000" dirty="0">
                <a:latin typeface="Gill Sans Light"/>
                <a:cs typeface="Gill Sans Light"/>
              </a:rPr>
              <a:t>In NIPS, 2007. </a:t>
            </a:r>
            <a:endParaRPr lang="en-US" sz="2000" dirty="0" smtClean="0">
              <a:latin typeface="Gill Sans Light"/>
              <a:cs typeface="Gill Sans Light"/>
            </a:endParaRPr>
          </a:p>
          <a:p>
            <a:pPr algn="ctr">
              <a:spcBef>
                <a:spcPts val="1200"/>
              </a:spcBef>
            </a:pPr>
            <a:r>
              <a:rPr lang="en-US" sz="2000" dirty="0" smtClean="0">
                <a:latin typeface="Gill Sans Light"/>
                <a:cs typeface="Gill Sans Light"/>
              </a:rPr>
              <a:t>A. </a:t>
            </a:r>
            <a:r>
              <a:rPr lang="en-US" sz="2000" dirty="0" err="1">
                <a:latin typeface="Gill Sans Light"/>
                <a:cs typeface="Gill Sans Light"/>
              </a:rPr>
              <a:t>Smola</a:t>
            </a:r>
            <a:r>
              <a:rPr lang="en-US" sz="2000" dirty="0">
                <a:latin typeface="Gill Sans Light"/>
                <a:cs typeface="Gill Sans Light"/>
              </a:rPr>
              <a:t> and </a:t>
            </a:r>
            <a:r>
              <a:rPr lang="en-US" sz="2000" dirty="0" smtClean="0">
                <a:latin typeface="Gill Sans Light"/>
                <a:cs typeface="Gill Sans Light"/>
              </a:rPr>
              <a:t>S. </a:t>
            </a:r>
            <a:r>
              <a:rPr lang="en-US" sz="2000" dirty="0" err="1">
                <a:latin typeface="Gill Sans Light"/>
                <a:cs typeface="Gill Sans Light"/>
              </a:rPr>
              <a:t>Narayanamurthy</a:t>
            </a:r>
            <a:r>
              <a:rPr lang="en-US" sz="2000" dirty="0">
                <a:latin typeface="Gill Sans Light"/>
                <a:cs typeface="Gill Sans Light"/>
              </a:rPr>
              <a:t>. </a:t>
            </a:r>
            <a:r>
              <a:rPr lang="en-US" sz="2000" dirty="0" smtClean="0"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latin typeface="Gill Sans Light"/>
                <a:cs typeface="Gill Sans Light"/>
              </a:rPr>
              <a:t>An architecture </a:t>
            </a:r>
            <a:r>
              <a:rPr lang="en-US" sz="2000" i="1" dirty="0">
                <a:latin typeface="Gill Sans Light"/>
                <a:cs typeface="Gill Sans Light"/>
              </a:rPr>
              <a:t>for parallel topic models.</a:t>
            </a:r>
            <a:r>
              <a:rPr lang="en-US" sz="2000" dirty="0">
                <a:latin typeface="Gill Sans Light"/>
                <a:cs typeface="Gill Sans Light"/>
              </a:rPr>
              <a:t> </a:t>
            </a:r>
            <a:r>
              <a:rPr lang="en-US" sz="2000" dirty="0" smtClean="0">
                <a:latin typeface="Gill Sans Light"/>
                <a:cs typeface="Gill Sans Light"/>
              </a:rPr>
              <a:t>VLDB’10</a:t>
            </a:r>
          </a:p>
          <a:p>
            <a:pPr algn="ctr">
              <a:spcBef>
                <a:spcPts val="1200"/>
              </a:spcBef>
            </a:pPr>
            <a:r>
              <a:rPr lang="en-US" sz="2000" dirty="0" smtClean="0">
                <a:latin typeface="Gill Sans Light"/>
                <a:cs typeface="Gill Sans Light"/>
              </a:rPr>
              <a:t>Ahmed</a:t>
            </a:r>
            <a:r>
              <a:rPr lang="en-US" sz="2000" dirty="0">
                <a:latin typeface="Gill Sans Light"/>
                <a:cs typeface="Gill Sans Light"/>
              </a:rPr>
              <a:t>, </a:t>
            </a:r>
            <a:r>
              <a:rPr lang="en-US" sz="2000" dirty="0" smtClean="0">
                <a:latin typeface="Gill Sans Light"/>
                <a:cs typeface="Gill Sans Light"/>
              </a:rPr>
              <a:t>M. </a:t>
            </a:r>
            <a:r>
              <a:rPr lang="en-US" sz="2000" dirty="0" err="1">
                <a:latin typeface="Gill Sans Light"/>
                <a:cs typeface="Gill Sans Light"/>
              </a:rPr>
              <a:t>Aly</a:t>
            </a:r>
            <a:r>
              <a:rPr lang="en-US" sz="2000" dirty="0">
                <a:latin typeface="Gill Sans Light"/>
                <a:cs typeface="Gill Sans Light"/>
              </a:rPr>
              <a:t>, </a:t>
            </a:r>
            <a:r>
              <a:rPr lang="en-US" sz="20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J. </a:t>
            </a:r>
            <a:r>
              <a:rPr lang="en-US" sz="2000" dirty="0">
                <a:solidFill>
                  <a:srgbClr val="3366FF"/>
                </a:solidFill>
                <a:latin typeface="Gill Sans Light"/>
                <a:cs typeface="Gill Sans Light"/>
              </a:rPr>
              <a:t>Gonzalez</a:t>
            </a:r>
            <a:r>
              <a:rPr lang="en-US" sz="2000" dirty="0">
                <a:latin typeface="Gill Sans Light"/>
                <a:cs typeface="Gill Sans Light"/>
              </a:rPr>
              <a:t>, </a:t>
            </a:r>
            <a:r>
              <a:rPr lang="en-US" sz="2000" dirty="0" smtClean="0">
                <a:latin typeface="Gill Sans Light"/>
                <a:cs typeface="Gill Sans Light"/>
              </a:rPr>
              <a:t>S. </a:t>
            </a:r>
            <a:r>
              <a:rPr lang="en-US" sz="2000" dirty="0" err="1">
                <a:latin typeface="Gill Sans Light"/>
                <a:cs typeface="Gill Sans Light"/>
              </a:rPr>
              <a:t>Narayanamurthy</a:t>
            </a:r>
            <a:r>
              <a:rPr lang="en-US" sz="2000" dirty="0">
                <a:latin typeface="Gill Sans Light"/>
                <a:cs typeface="Gill Sans Light"/>
              </a:rPr>
              <a:t>, and </a:t>
            </a:r>
            <a:r>
              <a:rPr lang="en-US" sz="2000" dirty="0" smtClean="0">
                <a:latin typeface="Gill Sans Light"/>
                <a:cs typeface="Gill Sans Light"/>
              </a:rPr>
              <a:t>A. </a:t>
            </a:r>
            <a:r>
              <a:rPr lang="en-US" sz="2000" dirty="0">
                <a:latin typeface="Gill Sans Light"/>
                <a:cs typeface="Gill Sans Light"/>
              </a:rPr>
              <a:t>J. </a:t>
            </a:r>
            <a:r>
              <a:rPr lang="en-US" sz="2000" dirty="0" err="1">
                <a:latin typeface="Gill Sans Light"/>
                <a:cs typeface="Gill Sans Light"/>
              </a:rPr>
              <a:t>Smola</a:t>
            </a:r>
            <a:r>
              <a:rPr lang="en-US" sz="2000" dirty="0" smtClean="0">
                <a:latin typeface="Gill Sans Light"/>
                <a:cs typeface="Gill Sans Light"/>
              </a:rPr>
              <a:t>. </a:t>
            </a:r>
            <a:br>
              <a:rPr lang="en-US" sz="2000" dirty="0" smtClean="0">
                <a:latin typeface="Gill Sans Light"/>
                <a:cs typeface="Gill Sans Light"/>
              </a:rPr>
            </a:br>
            <a:r>
              <a:rPr lang="en-US" sz="2000" i="1" dirty="0" smtClean="0">
                <a:latin typeface="Gill Sans Light"/>
                <a:cs typeface="Gill Sans Light"/>
              </a:rPr>
              <a:t>Scalable </a:t>
            </a:r>
            <a:r>
              <a:rPr lang="en-US" sz="2000" i="1" dirty="0">
                <a:latin typeface="Gill Sans Light"/>
                <a:cs typeface="Gill Sans Light"/>
              </a:rPr>
              <a:t>inference in latent variable models</a:t>
            </a:r>
            <a:r>
              <a:rPr lang="en-US" sz="2000" dirty="0">
                <a:latin typeface="Gill Sans Light"/>
                <a:cs typeface="Gill Sans Light"/>
              </a:rPr>
              <a:t>. </a:t>
            </a:r>
            <a:r>
              <a:rPr lang="en-US" sz="2000" dirty="0" smtClean="0">
                <a:latin typeface="Gill Sans Light"/>
                <a:cs typeface="Gill Sans Light"/>
              </a:rPr>
              <a:t>WSDM </a:t>
            </a:r>
            <a:r>
              <a:rPr lang="en-US" sz="2000" dirty="0">
                <a:latin typeface="Gill Sans Light"/>
                <a:cs typeface="Gill Sans Light"/>
              </a:rPr>
              <a:t>'</a:t>
            </a:r>
            <a:r>
              <a:rPr lang="en-US" sz="2000" dirty="0" smtClean="0">
                <a:latin typeface="Gill Sans Light"/>
                <a:cs typeface="Gill Sans Light"/>
              </a:rPr>
              <a:t>12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latin typeface="Gill Sans Light"/>
                <a:cs typeface="Gill Sans Light"/>
              </a:rPr>
              <a:t>Ho et al. “More Effective Distributed ML via a Stale Synchronous Parallel Parameter Server.” NIPS’</a:t>
            </a:r>
            <a:r>
              <a:rPr lang="en-US" sz="2000" dirty="0" smtClean="0">
                <a:latin typeface="Gill Sans Light"/>
                <a:cs typeface="Gill Sans Light"/>
              </a:rPr>
              <a:t>13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979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676400"/>
          </a:xfrm>
        </p:spPr>
        <p:txBody>
          <a:bodyPr/>
          <a:lstStyle/>
          <a:p>
            <a:r>
              <a:rPr lang="en-US" sz="4800" dirty="0" smtClean="0"/>
              <a:t>Hierarchical Clustering</a:t>
            </a:r>
            <a:endParaRPr lang="en-US" sz="4800" dirty="0"/>
          </a:p>
        </p:txBody>
      </p:sp>
      <p:sp>
        <p:nvSpPr>
          <p:cNvPr id="100" name="Rectangle 99"/>
          <p:cNvSpPr/>
          <p:nvPr/>
        </p:nvSpPr>
        <p:spPr>
          <a:xfrm>
            <a:off x="971550" y="2667000"/>
            <a:ext cx="2209800" cy="2362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Global Variables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4640791"/>
            <a:ext cx="1752600" cy="292100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148590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150" y="3644900"/>
            <a:ext cx="482600" cy="406400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886200" y="2667000"/>
            <a:ext cx="4171950" cy="23622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Local Variables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40055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00" y="3683000"/>
            <a:ext cx="431800" cy="330200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6534150" y="3257550"/>
            <a:ext cx="1181100" cy="1181100"/>
          </a:xfrm>
          <a:prstGeom prst="ellipse">
            <a:avLst/>
          </a:prstGeom>
          <a:ln>
            <a:headEnd type="none" w="med" len="me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550" y="3683000"/>
            <a:ext cx="368300" cy="330200"/>
          </a:xfrm>
          <a:prstGeom prst="rect">
            <a:avLst/>
          </a:prstGeom>
        </p:spPr>
      </p:pic>
      <p:pic>
        <p:nvPicPr>
          <p:cNvPr id="120" name="Picture 1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640791"/>
            <a:ext cx="1701800" cy="292100"/>
          </a:xfrm>
          <a:prstGeom prst="rect">
            <a:avLst/>
          </a:prstGeom>
        </p:spPr>
      </p:pic>
      <p:cxnSp>
        <p:nvCxnSpPr>
          <p:cNvPr id="122" name="Straight Arrow Connector 121"/>
          <p:cNvCxnSpPr>
            <a:stCxn id="98" idx="6"/>
            <a:endCxn id="113" idx="2"/>
          </p:cNvCxnSpPr>
          <p:nvPr/>
        </p:nvCxnSpPr>
        <p:spPr>
          <a:xfrm>
            <a:off x="2667000" y="3848100"/>
            <a:ext cx="17335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9" idx="2"/>
            <a:endCxn id="113" idx="6"/>
          </p:cNvCxnSpPr>
          <p:nvPr/>
        </p:nvCxnSpPr>
        <p:spPr>
          <a:xfrm flipH="1">
            <a:off x="5581650" y="3848100"/>
            <a:ext cx="9525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sz="4800" i="1" dirty="0" smtClean="0"/>
              <a:t>Example: </a:t>
            </a:r>
            <a:r>
              <a:rPr lang="en-US" sz="4800" dirty="0" smtClean="0"/>
              <a:t>Topic Modeling with LDA</a:t>
            </a:r>
            <a:endParaRPr lang="en-US" sz="4800" i="1" dirty="0"/>
          </a:p>
        </p:txBody>
      </p:sp>
      <p:sp>
        <p:nvSpPr>
          <p:cNvPr id="100" name="Rectangle 99"/>
          <p:cNvSpPr/>
          <p:nvPr/>
        </p:nvSpPr>
        <p:spPr>
          <a:xfrm>
            <a:off x="457200" y="1981200"/>
            <a:ext cx="2286000" cy="3200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Word Dist. by Topic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124200" y="1981200"/>
            <a:ext cx="5638800" cy="3200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Local Variables Documents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04800" y="5370493"/>
            <a:ext cx="270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Maintained by the </a:t>
            </a:r>
            <a:br>
              <a:rPr lang="en-US" sz="2800" dirty="0" smtClean="0"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Parameter Server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886200" y="5370493"/>
            <a:ext cx="4171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Maintained by the </a:t>
            </a:r>
            <a:br>
              <a:rPr lang="en-US" sz="2800" dirty="0" smtClean="0">
                <a:latin typeface="Gill Sans Light"/>
                <a:cs typeface="Gill Sans Light"/>
              </a:rPr>
            </a:br>
            <a:r>
              <a:rPr lang="en-US" sz="2800" dirty="0" smtClean="0">
                <a:latin typeface="Gill Sans Light"/>
                <a:cs typeface="Gill Sans Light"/>
              </a:rPr>
              <a:t>Workers Nodes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4809067"/>
            <a:ext cx="1663700" cy="2921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29000" y="2590800"/>
            <a:ext cx="3733799" cy="2133600"/>
          </a:xfrm>
          <a:prstGeom prst="rect">
            <a:avLst/>
          </a:prstGeom>
          <a:noFill/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Tokens</a:t>
            </a:r>
            <a:endParaRPr lang="en-US" sz="2400" dirty="0">
              <a:latin typeface="Gill Sans Light"/>
              <a:cs typeface="Gill Sans Light"/>
            </a:endParaRPr>
          </a:p>
        </p:txBody>
      </p:sp>
      <p:cxnSp>
        <p:nvCxnSpPr>
          <p:cNvPr id="122" name="Straight Arrow Connector 121"/>
          <p:cNvCxnSpPr>
            <a:stCxn id="98" idx="6"/>
            <a:endCxn id="113" idx="2"/>
          </p:cNvCxnSpPr>
          <p:nvPr/>
        </p:nvCxnSpPr>
        <p:spPr>
          <a:xfrm>
            <a:off x="2190750" y="3657600"/>
            <a:ext cx="1619249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9" idx="2"/>
            <a:endCxn id="113" idx="6"/>
          </p:cNvCxnSpPr>
          <p:nvPr/>
        </p:nvCxnSpPr>
        <p:spPr>
          <a:xfrm flipH="1">
            <a:off x="4991099" y="3657600"/>
            <a:ext cx="6286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566" y="4809067"/>
            <a:ext cx="1739900" cy="292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99" y="4356100"/>
            <a:ext cx="2311400" cy="2921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2" idx="2"/>
            <a:endCxn id="119" idx="6"/>
          </p:cNvCxnSpPr>
          <p:nvPr/>
        </p:nvCxnSpPr>
        <p:spPr>
          <a:xfrm flipH="1">
            <a:off x="6800849" y="3657600"/>
            <a:ext cx="62865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809999" y="3067050"/>
            <a:ext cx="1181100" cy="1181100"/>
            <a:chOff x="3809999" y="2914650"/>
            <a:chExt cx="1181100" cy="1181100"/>
          </a:xfrm>
        </p:grpSpPr>
        <p:sp>
          <p:nvSpPr>
            <p:cNvPr id="113" name="Oval 112"/>
            <p:cNvSpPr/>
            <p:nvPr/>
          </p:nvSpPr>
          <p:spPr>
            <a:xfrm>
              <a:off x="3809999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8299" y="3340100"/>
              <a:ext cx="431800" cy="3302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619749" y="3067050"/>
            <a:ext cx="1181100" cy="1181100"/>
            <a:chOff x="5638800" y="2914650"/>
            <a:chExt cx="1181100" cy="1181100"/>
          </a:xfrm>
        </p:grpSpPr>
        <p:sp>
          <p:nvSpPr>
            <p:cNvPr id="119" name="Oval 118"/>
            <p:cNvSpPr/>
            <p:nvPr/>
          </p:nvSpPr>
          <p:spPr>
            <a:xfrm>
              <a:off x="5638800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5200" y="3340100"/>
              <a:ext cx="368300" cy="330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009650" y="3067050"/>
            <a:ext cx="1181100" cy="1181100"/>
            <a:chOff x="1009650" y="2914650"/>
            <a:chExt cx="1181100" cy="1181100"/>
          </a:xfrm>
        </p:grpSpPr>
        <p:sp>
          <p:nvSpPr>
            <p:cNvPr id="98" name="Oval 97"/>
            <p:cNvSpPr/>
            <p:nvPr/>
          </p:nvSpPr>
          <p:spPr>
            <a:xfrm>
              <a:off x="1009650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4300" y="3257550"/>
              <a:ext cx="431800" cy="4953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429499" y="3067050"/>
            <a:ext cx="1181100" cy="1181100"/>
            <a:chOff x="7429499" y="2914650"/>
            <a:chExt cx="1181100" cy="1181100"/>
          </a:xfrm>
        </p:grpSpPr>
        <p:sp>
          <p:nvSpPr>
            <p:cNvPr id="22" name="Oval 21"/>
            <p:cNvSpPr/>
            <p:nvPr/>
          </p:nvSpPr>
          <p:spPr>
            <a:xfrm>
              <a:off x="7429499" y="2914650"/>
              <a:ext cx="1181100" cy="1181100"/>
            </a:xfrm>
            <a:prstGeom prst="ellipse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1449" y="3270250"/>
              <a:ext cx="457200" cy="46990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85800"/>
          </a:xfrm>
        </p:spPr>
        <p:txBody>
          <a:bodyPr/>
          <a:lstStyle/>
          <a:p>
            <a:r>
              <a:rPr lang="en-US" dirty="0" smtClean="0"/>
              <a:t>Partitioning the model and data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371600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1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599477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2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905000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3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038600" y="2576945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>
                <a:latin typeface="Gill Sans Light"/>
                <a:cs typeface="Gill Sans Light"/>
              </a:rPr>
              <a:t>4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4419600" y="2576945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5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4419600" y="2576945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6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6491279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7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934200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8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6781800" y="2590800"/>
            <a:ext cx="685800" cy="623455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9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219200" y="5326717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1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7459500" y="54102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2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5428661" y="5277119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3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276600" y="5228301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4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1219200" y="5318972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5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276600" y="5228301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6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7446245" y="5410200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>
                <a:latin typeface="Gill Sans Light"/>
                <a:cs typeface="Gill Sans Light"/>
              </a:rPr>
              <a:t>7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428661" y="5277119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8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1226517" y="5318972"/>
            <a:ext cx="685800" cy="6858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</a:t>
            </a:r>
            <a:r>
              <a:rPr lang="en-US" sz="3600" baseline="-25000" dirty="0" smtClean="0">
                <a:latin typeface="Gill Sans Light"/>
                <a:cs typeface="Gill Sans Light"/>
              </a:rPr>
              <a:t>9</a:t>
            </a:r>
            <a:endParaRPr lang="en-US" sz="3600" baseline="-25000" dirty="0">
              <a:latin typeface="Gill Sans Light"/>
              <a:cs typeface="Gill Sans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100195" y="2423160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620627" y="2414203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sz="2400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133054" y="2414203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4" name="Up Arrow 113"/>
          <p:cNvSpPr/>
          <p:nvPr/>
        </p:nvSpPr>
        <p:spPr>
          <a:xfrm>
            <a:off x="1413151" y="5431256"/>
            <a:ext cx="372651" cy="40640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Up Arrow 114"/>
          <p:cNvSpPr/>
          <p:nvPr/>
        </p:nvSpPr>
        <p:spPr>
          <a:xfrm>
            <a:off x="3352800" y="5410200"/>
            <a:ext cx="372651" cy="40640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Up Arrow 115"/>
          <p:cNvSpPr/>
          <p:nvPr/>
        </p:nvSpPr>
        <p:spPr>
          <a:xfrm>
            <a:off x="5181600" y="5486400"/>
            <a:ext cx="372651" cy="40640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Up Arrow 116"/>
          <p:cNvSpPr/>
          <p:nvPr/>
        </p:nvSpPr>
        <p:spPr>
          <a:xfrm>
            <a:off x="7094949" y="5486400"/>
            <a:ext cx="372651" cy="406400"/>
          </a:xfrm>
          <a:prstGeom prst="up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3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C -0.00173 -0.01135 0.01824 0.01274 0.02432 0.01251 C 0.03039 0.01228 0.03317 -0.00347 0.03682 -0.00255 C 0.04047 -0.00162 0.04707 0.01042 0.04568 0.01737 C 0.04429 0.02432 0.03543 0.03938 0.02814 0.03915 C 0.02084 0.03892 0.0066 0.0132 0.00174 0.01575 C -0.00312 0.0183 -0.00347 0.04864 -0.00069 0.0542 C 0.00209 0.05976 0.01199 0.04656 0.01806 0.04911 C 0.02414 0.05166 0.03178 0.07019 0.0356 0.06926 C 0.03943 0.06833 0.04602 0.05328 0.04064 0.04401 C 0.03526 0.03475 0.00382 0.01876 0.00313 0.01413 C 0.00243 0.0095 0.03786 0.01019 0.03682 0.01575 C 0.03578 0.02131 -0.00434 0.04285 -0.00312 0.04749 C -0.00191 0.05212 0.04446 0.03984 0.04429 0.04401 C 0.04411 0.04818 -0.00347 0.06718 -0.00451 0.0725 C -0.00556 0.07783 0.03665 0.08826 0.03804 0.07575 C 0.03943 0.06324 0.00278 0.0095 0.00052 -0.00093 Z " pathEditMode="relative" ptsTypes="aaaaaaaaaaaaaaaaa">
                                      <p:cBhvr>
                                        <p:cTn id="6" dur="1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C -0.00173 -0.01135 0.01824 0.01274 0.02432 0.01251 C 0.03039 0.01228 0.03317 -0.00347 0.03682 -0.00255 C 0.04047 -0.00162 0.04707 0.01042 0.04568 0.01737 C 0.04429 0.02432 0.03543 0.03938 0.02814 0.03915 C 0.02084 0.03892 0.0066 0.0132 0.00174 0.01575 C -0.00312 0.0183 -0.00347 0.04864 -0.00069 0.0542 C 0.00209 0.05976 0.01199 0.04656 0.01806 0.04911 C 0.02414 0.05166 0.03178 0.07019 0.0356 0.06926 C 0.03943 0.06833 0.04602 0.05328 0.04064 0.04401 C 0.03526 0.03475 0.00382 0.01876 0.00313 0.01413 C 0.00243 0.0095 0.03786 0.01019 0.03682 0.01575 C 0.03578 0.02131 -0.00434 0.04285 -0.00312 0.04749 C -0.00191 0.05212 0.04446 0.03984 0.04429 0.04401 C 0.04411 0.04818 -0.00347 0.06718 -0.00451 0.0725 C -0.00556 0.07783 0.03665 0.08826 0.03804 0.07575 C 0.03943 0.06324 0.00278 0.0095 0.00052 -0.00093 Z " pathEditMode="relative" ptsTypes="aaaaaaaaaaaaaaaaa">
                                      <p:cBhvr>
                                        <p:cTn id="8" dur="1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C -0.00173 -0.01135 0.01824 0.01274 0.02432 0.01251 C 0.03039 0.01228 0.03317 -0.00347 0.03682 -0.00255 C 0.04047 -0.00162 0.04707 0.01042 0.04568 0.01737 C 0.04429 0.02432 0.03543 0.03938 0.02814 0.03915 C 0.02084 0.03892 0.0066 0.0132 0.00174 0.01575 C -0.00312 0.0183 -0.00347 0.04864 -0.00069 0.0542 C 0.00209 0.05976 0.01199 0.04656 0.01806 0.04911 C 0.02414 0.05166 0.03178 0.07019 0.0356 0.06926 C 0.03943 0.06833 0.04602 0.05328 0.04064 0.04401 C 0.03526 0.03475 0.00382 0.01876 0.00313 0.01413 C 0.00243 0.0095 0.03786 0.01019 0.03682 0.01575 C 0.03578 0.02131 -0.00434 0.04285 -0.00312 0.04749 C -0.00191 0.05212 0.04446 0.03984 0.04429 0.04401 C 0.04411 0.04818 -0.00347 0.06718 -0.00451 0.0725 C -0.00556 0.07783 0.03665 0.08826 0.03804 0.07575 C 0.03943 0.06324 0.00278 0.0095 0.00052 -0.00093 Z " pathEditMode="relative" ptsTypes="aaaaaaaaaaaaaaaaa">
                                      <p:cBhvr>
                                        <p:cTn id="10" dur="1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C -0.00173 -0.01135 0.01824 0.01274 0.02432 0.01251 C 0.03039 0.01228 0.03317 -0.00347 0.03682 -0.00255 C 0.04047 -0.00162 0.04707 0.01042 0.04568 0.01737 C 0.04429 0.02432 0.03543 0.03938 0.02814 0.03915 C 0.02084 0.03892 0.0066 0.0132 0.00174 0.01575 C -0.00312 0.0183 -0.00347 0.04864 -0.00069 0.0542 C 0.00209 0.05976 0.01199 0.04656 0.01806 0.04911 C 0.02414 0.05166 0.03178 0.07019 0.0356 0.06926 C 0.03943 0.06833 0.04602 0.05328 0.04064 0.04401 C 0.03526 0.03475 0.00382 0.01876 0.00313 0.01413 C 0.00243 0.0095 0.03786 0.01019 0.03682 0.01575 C 0.03578 0.02131 -0.00434 0.04285 -0.00312 0.04749 C -0.00191 0.05212 0.04446 0.03984 0.04429 0.04401 C 0.04411 0.04818 -0.00347 0.06718 -0.00451 0.0725 C -0.00556 0.07783 0.03665 0.08826 0.03804 0.07575 C 0.03943 0.06324 0.00278 0.0095 0.00052 -0.00093 Z " pathEditMode="relative" ptsTypes="aaaaaaaaaaaaaaaaa">
                                      <p:cBhvr>
                                        <p:cTn id="12" dur="1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322E-6 -2.20524E-6 L 0.00017 0.42785 " pathEditMode="relative" rAng="0" ptsTypes="AA">
                                      <p:cBhvr>
                                        <p:cTn id="14" dur="28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1404E-6 -4.0074E-6 L 0.65406 0.43869 " pathEditMode="relative" rAng="0" ptsTypes="AA">
                                      <p:cBhvr>
                                        <p:cTn id="16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3" y="2193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0.00579 L 0.14849 0.39541 " pathEditMode="relative" rAng="0" ptsTypes="AA">
                                      <p:cBhvr>
                                        <p:cTn id="18" dur="18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3" y="194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2409 L -0.29246 0.40584 " pathEditMode="relative" rAng="0" ptsTypes="AA">
                                      <p:cBhvr>
                                        <p:cTn id="20" dur="38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8" y="214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3975E-6 -4.0074E-6 L 0.11248 0.43869 " pathEditMode="relative" rAng="0" ptsTypes="AA">
                                      <p:cBhvr>
                                        <p:cTn id="22" dur="1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4" y="219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4041E-6 -4.0074E-6 L 0.2727 0.43869 " pathEditMode="relative" rAng="0" ptsTypes="AA">
                                      <p:cBhvr>
                                        <p:cTn id="24" dur="1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6" y="219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2501E-6 -4.0074E-6 L -0.30672 0.42758 " pathEditMode="relative" rAng="0" ptsTypes="AA">
                                      <p:cBhvr>
                                        <p:cTn id="26" dur="1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45" y="213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4381E-6 -4.0074E-6 L -0.18938 0.41648 " pathEditMode="relative" rAng="0" ptsTypes="AA">
                                      <p:cBhvr>
                                        <p:cTn id="28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8" y="208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69538E-6 -2.20524E-6 L -0.36089 0.45008 " pathEditMode="relative" rAng="0" ptsTypes="AA">
                                      <p:cBhvr>
                                        <p:cTn id="30" dur="18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4" y="2249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3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4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4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8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8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8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8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8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1598 -4.81121E-6 L 0.01668 -0.4037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019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94706E-7 7.12633E-7 L -0.64069 -0.398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43" y="-1992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08 0.04007 L -0.38712 -0.39078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69" y="-2154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8.23203E-7 -2.98587E-6 L 0.04498 -0.383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918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67992E-6 -9.48635E-7 L 0.34161 -0.38501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0" y="-1925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00834 -2.98587E-6 L 0.12505 -0.39147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5" y="-1957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8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8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5429E-7 -2.80519E-6 L -0.08701 -0.4329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9" y="-216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4.78482E-6 L 0.18313 -0.379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5" y="-1895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1.20181E-6 4.38499E-6 L 0.59187 -0.4102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94" y="-205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5" grpId="0" animBg="1"/>
      <p:bldP spid="116" grpId="0" animBg="1"/>
      <p:bldP spid="1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85800"/>
          </a:xfrm>
        </p:spPr>
        <p:txBody>
          <a:bodyPr/>
          <a:lstStyle/>
          <a:p>
            <a:r>
              <a:rPr lang="en-US" dirty="0" smtClean="0"/>
              <a:t>Partitioning the model and data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00195" y="2423160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620627" y="2414203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sz="2400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133054" y="2414203"/>
            <a:ext cx="1866856" cy="1005840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sz="2400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911815" y="4325719"/>
            <a:ext cx="1602785" cy="925499"/>
            <a:chOff x="769936" y="4408501"/>
            <a:chExt cx="1602785" cy="925499"/>
          </a:xfrm>
        </p:grpSpPr>
        <p:sp>
          <p:nvSpPr>
            <p:cNvPr id="119" name="Rectangle 118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Dog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Pig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763979" y="4325719"/>
            <a:ext cx="1602785" cy="925499"/>
            <a:chOff x="769936" y="4408501"/>
            <a:chExt cx="1602785" cy="925499"/>
          </a:xfrm>
        </p:grpSpPr>
        <p:sp>
          <p:nvSpPr>
            <p:cNvPr id="125" name="Rectangle 124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26" name="Rounded Rectangle 125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Gas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8" name="Rounded Rectangle 127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Zoo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VW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16143" y="4325719"/>
            <a:ext cx="1602785" cy="925499"/>
            <a:chOff x="769936" y="4408501"/>
            <a:chExt cx="1602785" cy="925499"/>
          </a:xfrm>
        </p:grpSpPr>
        <p:sp>
          <p:nvSpPr>
            <p:cNvPr id="131" name="Rectangle 130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Rim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2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bmw</a:t>
              </a:r>
              <a:endParaRPr lang="en-US" sz="12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$$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468306" y="4325719"/>
            <a:ext cx="1602785" cy="925499"/>
            <a:chOff x="769936" y="4408501"/>
            <a:chExt cx="1602785" cy="925499"/>
          </a:xfrm>
        </p:grpSpPr>
        <p:sp>
          <p:nvSpPr>
            <p:cNvPr id="137" name="Rectangle 136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38" name="Rounded Rectangle 137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Mac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iOS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Gill Sans Light"/>
                  <a:cs typeface="Gill Sans Light"/>
                </a:rPr>
                <a:t>iPod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713208" y="3581400"/>
            <a:ext cx="5556491" cy="744319"/>
            <a:chOff x="1713208" y="3581400"/>
            <a:chExt cx="5556491" cy="744319"/>
          </a:xfrm>
        </p:grpSpPr>
        <p:cxnSp>
          <p:nvCxnSpPr>
            <p:cNvPr id="143" name="Straight Arrow Connector 142"/>
            <p:cNvCxnSpPr>
              <a:endCxn id="119" idx="0"/>
            </p:cNvCxnSpPr>
            <p:nvPr/>
          </p:nvCxnSpPr>
          <p:spPr>
            <a:xfrm flipH="1">
              <a:off x="1713208" y="3581400"/>
              <a:ext cx="31349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25" idx="0"/>
            </p:cNvCxnSpPr>
            <p:nvPr/>
          </p:nvCxnSpPr>
          <p:spPr>
            <a:xfrm>
              <a:off x="2026701" y="3581400"/>
              <a:ext cx="1538671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131" idx="0"/>
            </p:cNvCxnSpPr>
            <p:nvPr/>
          </p:nvCxnSpPr>
          <p:spPr>
            <a:xfrm>
              <a:off x="2026701" y="3581400"/>
              <a:ext cx="339083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137" idx="0"/>
            </p:cNvCxnSpPr>
            <p:nvPr/>
          </p:nvCxnSpPr>
          <p:spPr>
            <a:xfrm>
              <a:off x="2026701" y="3581400"/>
              <a:ext cx="524299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19" idx="0"/>
            </p:cNvCxnSpPr>
            <p:nvPr/>
          </p:nvCxnSpPr>
          <p:spPr>
            <a:xfrm flipH="1">
              <a:off x="1713208" y="3581400"/>
              <a:ext cx="282575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endCxn id="125" idx="0"/>
            </p:cNvCxnSpPr>
            <p:nvPr/>
          </p:nvCxnSpPr>
          <p:spPr>
            <a:xfrm flipH="1">
              <a:off x="3565372" y="3581400"/>
              <a:ext cx="97358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131" idx="0"/>
            </p:cNvCxnSpPr>
            <p:nvPr/>
          </p:nvCxnSpPr>
          <p:spPr>
            <a:xfrm>
              <a:off x="4538961" y="3581400"/>
              <a:ext cx="87857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37" idx="0"/>
            </p:cNvCxnSpPr>
            <p:nvPr/>
          </p:nvCxnSpPr>
          <p:spPr>
            <a:xfrm>
              <a:off x="4538961" y="3581400"/>
              <a:ext cx="273073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endCxn id="137" idx="0"/>
            </p:cNvCxnSpPr>
            <p:nvPr/>
          </p:nvCxnSpPr>
          <p:spPr>
            <a:xfrm>
              <a:off x="7048500" y="3581400"/>
              <a:ext cx="22119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endCxn id="131" idx="0"/>
            </p:cNvCxnSpPr>
            <p:nvPr/>
          </p:nvCxnSpPr>
          <p:spPr>
            <a:xfrm flipH="1">
              <a:off x="5417536" y="3581400"/>
              <a:ext cx="1630964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endCxn id="125" idx="0"/>
            </p:cNvCxnSpPr>
            <p:nvPr/>
          </p:nvCxnSpPr>
          <p:spPr>
            <a:xfrm flipH="1">
              <a:off x="3565372" y="3581400"/>
              <a:ext cx="348312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endCxn id="119" idx="0"/>
            </p:cNvCxnSpPr>
            <p:nvPr/>
          </p:nvCxnSpPr>
          <p:spPr>
            <a:xfrm flipH="1">
              <a:off x="1713208" y="3581400"/>
              <a:ext cx="5335292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351970" y="4953000"/>
            <a:ext cx="1039981" cy="1111183"/>
            <a:chOff x="2135428" y="4953000"/>
            <a:chExt cx="1039981" cy="1111183"/>
          </a:xfrm>
        </p:grpSpPr>
        <p:sp>
          <p:nvSpPr>
            <p:cNvPr id="58" name="Folded Corner 57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61" name="Folded Corner 60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0" name="Group 69"/>
          <p:cNvGrpSpPr/>
          <p:nvPr/>
        </p:nvGrpSpPr>
        <p:grpSpPr>
          <a:xfrm>
            <a:off x="5200070" y="4953000"/>
            <a:ext cx="1039981" cy="1111183"/>
            <a:chOff x="2135428" y="4953000"/>
            <a:chExt cx="1039981" cy="1111183"/>
          </a:xfrm>
        </p:grpSpPr>
        <p:sp>
          <p:nvSpPr>
            <p:cNvPr id="71" name="Folded Corner 70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olded Corner 71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74" name="Folded Corner 73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7010400" y="4953000"/>
            <a:ext cx="1039981" cy="1111183"/>
            <a:chOff x="2135428" y="4953000"/>
            <a:chExt cx="1039981" cy="1111183"/>
          </a:xfrm>
        </p:grpSpPr>
        <p:sp>
          <p:nvSpPr>
            <p:cNvPr id="84" name="Folded Corner 83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olded Corner 8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87" name="Folded Corner 86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1472791" y="4953000"/>
            <a:ext cx="1039981" cy="1111183"/>
            <a:chOff x="2135428" y="4953000"/>
            <a:chExt cx="1039981" cy="1111183"/>
          </a:xfrm>
        </p:grpSpPr>
        <p:sp>
          <p:nvSpPr>
            <p:cNvPr id="56" name="Folded Corner 5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84560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57861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1905000"/>
            <a:ext cx="2362200" cy="1676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400" i="1" dirty="0" smtClean="0"/>
              <a:t>Ex:</a:t>
            </a:r>
            <a:r>
              <a:rPr lang="en-US" sz="4400" dirty="0" smtClean="0"/>
              <a:t> Collapsed Gibbs Sampler for LDA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US" dirty="0" smtClean="0"/>
              <a:t>Inconsistent model replicas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5663871"/>
            <a:ext cx="875577" cy="8399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5663871"/>
            <a:ext cx="875577" cy="8399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5663871"/>
            <a:ext cx="875577" cy="8399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5663871"/>
            <a:ext cx="875577" cy="839996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396080" y="2523557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1:10K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916512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10k:</a:t>
            </a:r>
            <a:r>
              <a:rPr lang="en-US" baseline="-25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28939" y="2514600"/>
            <a:ext cx="1275087" cy="755703"/>
          </a:xfrm>
          <a:prstGeom prst="roundRect">
            <a:avLst>
              <a:gd name="adj" fmla="val 10772"/>
            </a:avLst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W</a:t>
            </a:r>
            <a:r>
              <a:rPr lang="en-US" baseline="-25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20k:30K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5576550"/>
            <a:ext cx="5948097" cy="367050"/>
            <a:chOff x="1447800" y="5576550"/>
            <a:chExt cx="5948097" cy="367050"/>
          </a:xfrm>
        </p:grpSpPr>
        <p:sp>
          <p:nvSpPr>
            <p:cNvPr id="144" name="Up Arrow 143"/>
            <p:cNvSpPr/>
            <p:nvPr/>
          </p:nvSpPr>
          <p:spPr>
            <a:xfrm>
              <a:off x="144780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Up Arrow 144"/>
            <p:cNvSpPr/>
            <p:nvPr/>
          </p:nvSpPr>
          <p:spPr>
            <a:xfrm>
              <a:off x="3302360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Up Arrow 145"/>
            <p:cNvSpPr/>
            <p:nvPr/>
          </p:nvSpPr>
          <p:spPr>
            <a:xfrm>
              <a:off x="5192349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Up Arrow 146"/>
            <p:cNvSpPr/>
            <p:nvPr/>
          </p:nvSpPr>
          <p:spPr>
            <a:xfrm>
              <a:off x="7028847" y="5576550"/>
              <a:ext cx="367050" cy="367050"/>
            </a:xfrm>
            <a:prstGeom prst="up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713208" y="3581400"/>
            <a:ext cx="5556491" cy="744319"/>
            <a:chOff x="1713208" y="3581400"/>
            <a:chExt cx="5556491" cy="744319"/>
          </a:xfrm>
        </p:grpSpPr>
        <p:cxnSp>
          <p:nvCxnSpPr>
            <p:cNvPr id="156" name="Straight Arrow Connector 155"/>
            <p:cNvCxnSpPr>
              <a:endCxn id="100" idx="0"/>
            </p:cNvCxnSpPr>
            <p:nvPr/>
          </p:nvCxnSpPr>
          <p:spPr>
            <a:xfrm flipH="1">
              <a:off x="1713208" y="3581400"/>
              <a:ext cx="31349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06" idx="0"/>
            </p:cNvCxnSpPr>
            <p:nvPr/>
          </p:nvCxnSpPr>
          <p:spPr>
            <a:xfrm>
              <a:off x="2026701" y="3581400"/>
              <a:ext cx="1538671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12" idx="0"/>
            </p:cNvCxnSpPr>
            <p:nvPr/>
          </p:nvCxnSpPr>
          <p:spPr>
            <a:xfrm>
              <a:off x="2026701" y="3581400"/>
              <a:ext cx="339083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0" idx="0"/>
            </p:cNvCxnSpPr>
            <p:nvPr/>
          </p:nvCxnSpPr>
          <p:spPr>
            <a:xfrm>
              <a:off x="2026701" y="3581400"/>
              <a:ext cx="524299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endCxn id="100" idx="0"/>
            </p:cNvCxnSpPr>
            <p:nvPr/>
          </p:nvCxnSpPr>
          <p:spPr>
            <a:xfrm flipH="1">
              <a:off x="1713208" y="3581400"/>
              <a:ext cx="2825753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06" idx="0"/>
            </p:cNvCxnSpPr>
            <p:nvPr/>
          </p:nvCxnSpPr>
          <p:spPr>
            <a:xfrm flipH="1">
              <a:off x="3565372" y="3581400"/>
              <a:ext cx="97358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endCxn id="112" idx="0"/>
            </p:cNvCxnSpPr>
            <p:nvPr/>
          </p:nvCxnSpPr>
          <p:spPr>
            <a:xfrm>
              <a:off x="4538961" y="3581400"/>
              <a:ext cx="878575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endCxn id="150" idx="0"/>
            </p:cNvCxnSpPr>
            <p:nvPr/>
          </p:nvCxnSpPr>
          <p:spPr>
            <a:xfrm>
              <a:off x="4538961" y="3581400"/>
              <a:ext cx="273073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50" idx="0"/>
            </p:cNvCxnSpPr>
            <p:nvPr/>
          </p:nvCxnSpPr>
          <p:spPr>
            <a:xfrm>
              <a:off x="7048500" y="3581400"/>
              <a:ext cx="221199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12" idx="0"/>
            </p:cNvCxnSpPr>
            <p:nvPr/>
          </p:nvCxnSpPr>
          <p:spPr>
            <a:xfrm flipH="1">
              <a:off x="5417536" y="3581400"/>
              <a:ext cx="1630964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endCxn id="106" idx="0"/>
            </p:cNvCxnSpPr>
            <p:nvPr/>
          </p:nvCxnSpPr>
          <p:spPr>
            <a:xfrm flipH="1">
              <a:off x="3565372" y="3581400"/>
              <a:ext cx="3483128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0" idx="0"/>
            </p:cNvCxnSpPr>
            <p:nvPr/>
          </p:nvCxnSpPr>
          <p:spPr>
            <a:xfrm flipH="1">
              <a:off x="1713208" y="3581400"/>
              <a:ext cx="5335292" cy="74431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>
          <a:xfrm>
            <a:off x="-337839" y="1676400"/>
            <a:ext cx="9753600" cy="5181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911815" y="4325719"/>
            <a:ext cx="1602785" cy="925499"/>
            <a:chOff x="769936" y="4408501"/>
            <a:chExt cx="1602785" cy="925499"/>
          </a:xfrm>
        </p:grpSpPr>
        <p:sp>
          <p:nvSpPr>
            <p:cNvPr id="100" name="Rectangle 9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Dog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Pig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Bat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763979" y="4325719"/>
            <a:ext cx="1602785" cy="925499"/>
            <a:chOff x="769936" y="4408501"/>
            <a:chExt cx="1602785" cy="925499"/>
          </a:xfrm>
        </p:grpSpPr>
        <p:sp>
          <p:nvSpPr>
            <p:cNvPr id="106" name="Rectangle 105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Gas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Zoo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VW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16143" y="4325719"/>
            <a:ext cx="1602785" cy="925499"/>
            <a:chOff x="769936" y="4408501"/>
            <a:chExt cx="1602785" cy="925499"/>
          </a:xfrm>
        </p:grpSpPr>
        <p:sp>
          <p:nvSpPr>
            <p:cNvPr id="112" name="Rectangle 111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Car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Rim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200" dirty="0" err="1">
                  <a:solidFill>
                    <a:prstClr val="white"/>
                  </a:solidFill>
                  <a:latin typeface="Gill Sans Light"/>
                  <a:cs typeface="Gill Sans Light"/>
                </a:rPr>
                <a:t>bmw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Rounded Rectangle 147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$$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468306" y="4325719"/>
            <a:ext cx="1602785" cy="925499"/>
            <a:chOff x="769936" y="4408501"/>
            <a:chExt cx="1602785" cy="925499"/>
          </a:xfrm>
        </p:grpSpPr>
        <p:sp>
          <p:nvSpPr>
            <p:cNvPr id="150" name="Rectangle 149"/>
            <p:cNvSpPr/>
            <p:nvPr/>
          </p:nvSpPr>
          <p:spPr>
            <a:xfrm>
              <a:off x="769936" y="4408501"/>
              <a:ext cx="1602785" cy="9254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Cache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 rot="16200000">
              <a:off x="78741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Mac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 rot="16200000">
              <a:off x="113108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err="1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iOS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 rot="16200000">
              <a:off x="1818428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iPod</a:t>
              </a:r>
              <a:endParaRPr lang="en-US" sz="14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4" name="Rounded Rectangle 153"/>
            <p:cNvSpPr/>
            <p:nvPr/>
          </p:nvSpPr>
          <p:spPr>
            <a:xfrm rot="16200000">
              <a:off x="1474759" y="4867763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21676" y="3124200"/>
            <a:ext cx="4638339" cy="2047668"/>
            <a:chOff x="2921676" y="3124200"/>
            <a:chExt cx="4638339" cy="2047668"/>
          </a:xfrm>
        </p:grpSpPr>
        <p:sp>
          <p:nvSpPr>
            <p:cNvPr id="119" name="Right Bracket 118"/>
            <p:cNvSpPr/>
            <p:nvPr/>
          </p:nvSpPr>
          <p:spPr>
            <a:xfrm rot="16200000">
              <a:off x="4911885" y="2022318"/>
              <a:ext cx="685800" cy="4413564"/>
            </a:xfrm>
            <a:prstGeom prst="rightBracket">
              <a:avLst/>
            </a:prstGeom>
            <a:ln>
              <a:solidFill>
                <a:schemeClr val="tx1"/>
              </a:solidFill>
              <a:headEnd type="triangl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541059" y="3124200"/>
              <a:ext cx="3525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/>
                  <a:cs typeface="Gill Sans Light"/>
                </a:rPr>
                <a:t>Inconsistent Values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 rot="16200000">
              <a:off x="2781462" y="4784980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 rot="16200000">
              <a:off x="7173128" y="4784981"/>
              <a:ext cx="527101" cy="246673"/>
            </a:xfrm>
            <a:prstGeom prst="roundRect">
              <a:avLst>
                <a:gd name="adj" fmla="val 10772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Cat</a:t>
              </a:r>
              <a:endParaRPr lang="en-US" sz="14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828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800" b="1" dirty="0" smtClean="0"/>
              <a:t>Parallel </a:t>
            </a:r>
            <a:r>
              <a:rPr lang="en-US" sz="4800" dirty="0" smtClean="0"/>
              <a:t>Gibbs Sampling</a:t>
            </a:r>
            <a:br>
              <a:rPr lang="en-US" sz="4800" dirty="0" smtClean="0"/>
            </a:br>
            <a:r>
              <a:rPr lang="en-US" sz="4000" b="1" dirty="0"/>
              <a:t>Incorrect </a:t>
            </a:r>
            <a:r>
              <a:rPr lang="en-US" sz="4000" b="1" dirty="0" smtClean="0"/>
              <a:t>Posterior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 smtClean="0"/>
              <a:t>dependent variables </a:t>
            </a:r>
            <a:r>
              <a:rPr lang="en-US" sz="3600" b="1" i="1" dirty="0" smtClean="0"/>
              <a:t>cannot in general</a:t>
            </a:r>
            <a:r>
              <a:rPr lang="en-US" sz="3600" i="1" dirty="0" smtClean="0"/>
              <a:t> be sampled </a:t>
            </a:r>
            <a:r>
              <a:rPr lang="en-US" sz="3600" b="1" i="1" dirty="0" smtClean="0"/>
              <a:t>simultaneously</a:t>
            </a:r>
            <a:r>
              <a:rPr lang="en-US" sz="3600" i="1" dirty="0" smtClean="0"/>
              <a:t>.</a:t>
            </a:r>
          </a:p>
        </p:txBody>
      </p:sp>
      <p:grpSp>
        <p:nvGrpSpPr>
          <p:cNvPr id="6" name="Group 71"/>
          <p:cNvGrpSpPr/>
          <p:nvPr/>
        </p:nvGrpSpPr>
        <p:grpSpPr>
          <a:xfrm>
            <a:off x="258325" y="2519065"/>
            <a:ext cx="1799075" cy="1671935"/>
            <a:chOff x="258325" y="4043065"/>
            <a:chExt cx="1799075" cy="1671935"/>
          </a:xfrm>
        </p:grpSpPr>
        <p:sp>
          <p:nvSpPr>
            <p:cNvPr id="4" name="Oval 3"/>
            <p:cNvSpPr/>
            <p:nvPr/>
          </p:nvSpPr>
          <p:spPr>
            <a:xfrm>
              <a:off x="1600200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00200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7" name="Straight Connector 6"/>
            <p:cNvCxnSpPr>
              <a:stCxn id="4" idx="4"/>
              <a:endCxn id="5" idx="0"/>
            </p:cNvCxnSpPr>
            <p:nvPr/>
          </p:nvCxnSpPr>
          <p:spPr>
            <a:xfrm rot="5400000">
              <a:off x="1676400" y="5105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58325" y="4768334"/>
              <a:ext cx="13696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Gill Sans Light"/>
                  <a:cs typeface="Gill Sans Light"/>
                </a:rPr>
                <a:t>Strong Positive</a:t>
              </a:r>
            </a:p>
            <a:p>
              <a:pPr algn="r"/>
              <a:r>
                <a:rPr lang="en-US" sz="1600" dirty="0" smtClean="0">
                  <a:latin typeface="Gill Sans Light"/>
                  <a:cs typeface="Gill Sans Light"/>
                </a:rPr>
                <a:t>Correlation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6962" y="4043065"/>
              <a:ext cx="502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Gill Sans Light"/>
                  <a:cs typeface="Gill Sans Light"/>
                </a:rPr>
                <a:t>t</a:t>
              </a:r>
              <a:r>
                <a:rPr lang="en-US" sz="1600" dirty="0" smtClean="0">
                  <a:latin typeface="Gill Sans Light"/>
                  <a:cs typeface="Gill Sans Light"/>
                </a:rPr>
                <a:t>=0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9" name="Group 78"/>
          <p:cNvGrpSpPr/>
          <p:nvPr/>
        </p:nvGrpSpPr>
        <p:grpSpPr>
          <a:xfrm>
            <a:off x="2057400" y="3657600"/>
            <a:ext cx="1905000" cy="1295400"/>
            <a:chOff x="2057400" y="5181600"/>
            <a:chExt cx="1905000" cy="1295400"/>
          </a:xfrm>
        </p:grpSpPr>
        <p:sp>
          <p:nvSpPr>
            <p:cNvPr id="25" name="Oval 24"/>
            <p:cNvSpPr/>
            <p:nvPr/>
          </p:nvSpPr>
          <p:spPr>
            <a:xfrm>
              <a:off x="3505200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505200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27" name="Straight Connector 26"/>
            <p:cNvCxnSpPr>
              <a:stCxn id="25" idx="4"/>
              <a:endCxn id="26" idx="0"/>
            </p:cNvCxnSpPr>
            <p:nvPr/>
          </p:nvCxnSpPr>
          <p:spPr>
            <a:xfrm rot="5400000">
              <a:off x="3581400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057400" y="5181600"/>
              <a:ext cx="15240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420414">
              <a:off x="2281260" y="5574795"/>
              <a:ext cx="9761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Parallel </a:t>
              </a:r>
            </a:p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Execution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0" name="Group 73"/>
          <p:cNvGrpSpPr/>
          <p:nvPr/>
        </p:nvGrpSpPr>
        <p:grpSpPr>
          <a:xfrm>
            <a:off x="4114800" y="1752600"/>
            <a:ext cx="901438" cy="1676400"/>
            <a:chOff x="4114800" y="3276600"/>
            <a:chExt cx="901438" cy="1676400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3276600"/>
              <a:ext cx="502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Gill Sans Light"/>
                  <a:cs typeface="Gill Sans Light"/>
                </a:rPr>
                <a:t>t</a:t>
              </a:r>
              <a:r>
                <a:rPr lang="en-US" sz="1600" dirty="0" smtClean="0">
                  <a:latin typeface="Gill Sans Light"/>
                  <a:cs typeface="Gill Sans Light"/>
                </a:rPr>
                <a:t>=2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559038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559038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30" name="Straight Connector 29"/>
            <p:cNvCxnSpPr>
              <a:stCxn id="28" idx="4"/>
              <a:endCxn id="29" idx="0"/>
            </p:cNvCxnSpPr>
            <p:nvPr/>
          </p:nvCxnSpPr>
          <p:spPr>
            <a:xfrm rot="5400000">
              <a:off x="4635238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114800" y="4341812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75"/>
          <p:cNvGrpSpPr/>
          <p:nvPr/>
        </p:nvGrpSpPr>
        <p:grpSpPr>
          <a:xfrm>
            <a:off x="5181600" y="1752600"/>
            <a:ext cx="901438" cy="1676400"/>
            <a:chOff x="5181600" y="3276600"/>
            <a:chExt cx="901438" cy="1676400"/>
          </a:xfrm>
        </p:grpSpPr>
        <p:sp>
          <p:nvSpPr>
            <p:cNvPr id="21" name="TextBox 20"/>
            <p:cNvSpPr txBox="1"/>
            <p:nvPr/>
          </p:nvSpPr>
          <p:spPr>
            <a:xfrm>
              <a:off x="5562600" y="3276600"/>
              <a:ext cx="502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Gill Sans Light"/>
                  <a:cs typeface="Gill Sans Light"/>
                </a:rPr>
                <a:t>t</a:t>
              </a:r>
              <a:r>
                <a:rPr lang="en-US" sz="1600" dirty="0" smtClean="0">
                  <a:latin typeface="Gill Sans Light"/>
                  <a:cs typeface="Gill Sans Light"/>
                </a:rPr>
                <a:t>=3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625838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625838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33" name="Straight Connector 32"/>
            <p:cNvCxnSpPr>
              <a:stCxn id="31" idx="4"/>
              <a:endCxn id="32" idx="0"/>
            </p:cNvCxnSpPr>
            <p:nvPr/>
          </p:nvCxnSpPr>
          <p:spPr>
            <a:xfrm rot="5400000">
              <a:off x="5702038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181600" y="4341812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87"/>
          <p:cNvGrpSpPr/>
          <p:nvPr/>
        </p:nvGrpSpPr>
        <p:grpSpPr>
          <a:xfrm>
            <a:off x="4114800" y="3733800"/>
            <a:ext cx="901438" cy="1219200"/>
            <a:chOff x="4114800" y="5257800"/>
            <a:chExt cx="901438" cy="1219200"/>
          </a:xfrm>
        </p:grpSpPr>
        <p:sp>
          <p:nvSpPr>
            <p:cNvPr id="34" name="Oval 33"/>
            <p:cNvSpPr/>
            <p:nvPr/>
          </p:nvSpPr>
          <p:spPr>
            <a:xfrm>
              <a:off x="4559038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559038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36" name="Straight Connector 35"/>
            <p:cNvCxnSpPr>
              <a:stCxn id="34" idx="4"/>
              <a:endCxn id="35" idx="0"/>
            </p:cNvCxnSpPr>
            <p:nvPr/>
          </p:nvCxnSpPr>
          <p:spPr>
            <a:xfrm rot="5400000">
              <a:off x="4635238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14800" y="5867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93"/>
          <p:cNvGrpSpPr/>
          <p:nvPr/>
        </p:nvGrpSpPr>
        <p:grpSpPr>
          <a:xfrm>
            <a:off x="5181600" y="3733800"/>
            <a:ext cx="901438" cy="1219200"/>
            <a:chOff x="5181600" y="5257800"/>
            <a:chExt cx="901438" cy="1219200"/>
          </a:xfrm>
        </p:grpSpPr>
        <p:sp>
          <p:nvSpPr>
            <p:cNvPr id="37" name="Oval 36"/>
            <p:cNvSpPr/>
            <p:nvPr/>
          </p:nvSpPr>
          <p:spPr>
            <a:xfrm>
              <a:off x="5625838" y="5257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625838" y="6019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39" name="Straight Connector 38"/>
            <p:cNvCxnSpPr>
              <a:stCxn id="37" idx="4"/>
              <a:endCxn id="38" idx="0"/>
            </p:cNvCxnSpPr>
            <p:nvPr/>
          </p:nvCxnSpPr>
          <p:spPr>
            <a:xfrm rot="5400000">
              <a:off x="5702038" y="5867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181600" y="5867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/>
          <p:nvPr/>
        </p:nvCxnSpPr>
        <p:spPr>
          <a:xfrm>
            <a:off x="3276600" y="3581400"/>
            <a:ext cx="2971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 bwMode="auto">
          <a:xfrm>
            <a:off x="6324600" y="2286000"/>
            <a:ext cx="25908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Strong Positive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Correlation</a:t>
            </a:r>
          </a:p>
        </p:txBody>
      </p:sp>
      <p:grpSp>
        <p:nvGrpSpPr>
          <p:cNvPr id="16" name="Group 72"/>
          <p:cNvGrpSpPr/>
          <p:nvPr/>
        </p:nvGrpSpPr>
        <p:grpSpPr>
          <a:xfrm>
            <a:off x="2057400" y="1748135"/>
            <a:ext cx="1905000" cy="1757065"/>
            <a:chOff x="2057400" y="3272135"/>
            <a:chExt cx="1905000" cy="1757065"/>
          </a:xfrm>
        </p:grpSpPr>
        <p:sp>
          <p:nvSpPr>
            <p:cNvPr id="13" name="TextBox 12"/>
            <p:cNvSpPr txBox="1"/>
            <p:nvPr/>
          </p:nvSpPr>
          <p:spPr>
            <a:xfrm>
              <a:off x="3429000" y="3272135"/>
              <a:ext cx="502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Gill Sans Light"/>
                  <a:cs typeface="Gill Sans Light"/>
                </a:rPr>
                <a:t>t</a:t>
              </a:r>
              <a:r>
                <a:rPr lang="en-US" sz="1600" dirty="0" smtClean="0">
                  <a:latin typeface="Gill Sans Light"/>
                  <a:cs typeface="Gill Sans Light"/>
                </a:rPr>
                <a:t>=1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505200" y="4495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 smtClean="0">
                <a:latin typeface="Gill Sans Light"/>
                <a:cs typeface="Gill Sans Light"/>
              </a:endParaRPr>
            </a:p>
          </p:txBody>
        </p:sp>
        <p:cxnSp>
          <p:nvCxnSpPr>
            <p:cNvPr id="24" name="Straight Connector 23"/>
            <p:cNvCxnSpPr>
              <a:stCxn id="67" idx="4"/>
              <a:endCxn id="23" idx="0"/>
            </p:cNvCxnSpPr>
            <p:nvPr/>
          </p:nvCxnSpPr>
          <p:spPr>
            <a:xfrm rot="5400000">
              <a:off x="3581400" y="4343400"/>
              <a:ext cx="3048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057400" y="4343400"/>
              <a:ext cx="15240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20224011">
              <a:off x="2307506" y="4046970"/>
              <a:ext cx="100991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Sequential </a:t>
              </a:r>
            </a:p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Execution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505200" y="37338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baseline="-25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01" name="Rounded Rectangle 100"/>
          <p:cNvSpPr/>
          <p:nvPr/>
        </p:nvSpPr>
        <p:spPr bwMode="auto">
          <a:xfrm>
            <a:off x="6324600" y="3810000"/>
            <a:ext cx="25908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Strong </a:t>
            </a:r>
            <a:r>
              <a:rPr lang="en-US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Negative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Correlation</a:t>
            </a:r>
          </a:p>
        </p:txBody>
      </p:sp>
      <p:sp>
        <p:nvSpPr>
          <p:cNvPr id="70" name="Oval 69"/>
          <p:cNvSpPr/>
          <p:nvPr/>
        </p:nvSpPr>
        <p:spPr>
          <a:xfrm>
            <a:off x="1676400" y="3048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6764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5814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581400" y="2286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5814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46482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6482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715000" y="3048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715000" y="2286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3581400" y="3810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581400" y="4572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35814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3581400" y="4572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6482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4648200" y="3810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4648200" y="4572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648200" y="4572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715000" y="3810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715000" y="3810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715000" y="4572000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715000" y="4572000"/>
            <a:ext cx="304800" cy="304800"/>
          </a:xfrm>
          <a:prstGeom prst="ellipse">
            <a:avLst/>
          </a:prstGeom>
          <a:effectLst/>
          <a:scene3d>
            <a:camera prst="isometricOffAxis1Top">
              <a:rot lat="18894387" lon="19842216" rev="2303196"/>
            </a:camera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z="1000" smtClean="0">
                <a:cs typeface="Gill Sans Light"/>
              </a:rPr>
              <a:pPr/>
              <a:t>18</a:t>
            </a:fld>
            <a:endParaRPr lang="en-US" sz="1000"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09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4"/>
    </mc:Choice>
    <mc:Fallback xmlns="">
      <p:transition xmlns:p14="http://schemas.microsoft.com/office/powerpoint/2010/main" spd="slow" advTm="522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64" presetClass="pat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64" presetClass="pat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4" presetClass="pat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64" presetClass="pat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8844E-6 L -3.33333E-6 -0.09991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 animBg="1"/>
      <p:bldP spid="101" grpId="0" animBg="1"/>
      <p:bldP spid="73" grpId="0" animBg="1"/>
      <p:bldP spid="76" grpId="0" animBg="1"/>
      <p:bldP spid="76" grpId="1" animBg="1"/>
      <p:bldP spid="76" grpId="2" animBg="1"/>
      <p:bldP spid="72" grpId="0" animBg="1"/>
      <p:bldP spid="78" grpId="0" animBg="1"/>
      <p:bldP spid="78" grpId="1" animBg="1"/>
      <p:bldP spid="78" grpId="2" animBg="1"/>
      <p:bldP spid="79" grpId="0" animBg="1"/>
      <p:bldP spid="84" grpId="0" animBg="1"/>
      <p:bldP spid="85" grpId="0" animBg="1"/>
      <p:bldP spid="85" grpId="1" animBg="1"/>
      <p:bldP spid="85" grpId="2" animBg="1"/>
      <p:bldP spid="88" grpId="0" animBg="1"/>
      <p:bldP spid="88" grpId="1" animBg="1"/>
      <p:bldP spid="88" grpId="2" animBg="1"/>
      <p:bldP spid="91" grpId="0" animBg="1"/>
      <p:bldP spid="91" grpId="1" animBg="1"/>
      <p:bldP spid="91" grpId="2" animBg="1"/>
      <p:bldP spid="94" grpId="0" animBg="1"/>
      <p:bldP spid="97" grpId="0" animBg="1"/>
      <p:bldP spid="104" grpId="0" animBg="1"/>
      <p:bldP spid="104" grpId="1" animBg="1"/>
      <p:bldP spid="104" grpId="2" animBg="1"/>
      <p:bldP spid="105" grpId="0" animBg="1"/>
      <p:bldP spid="106" grpId="0" animBg="1"/>
      <p:bldP spid="106" grpId="1" animBg="1"/>
      <p:bldP spid="106" grpId="2" animBg="1"/>
      <p:bldP spid="107" grpId="0" animBg="1"/>
      <p:bldP spid="108" grpId="0" animBg="1"/>
      <p:bldP spid="108" grpId="1" animBg="1"/>
      <p:bldP spid="108" grpId="2" animBg="1"/>
      <p:bldP spid="109" grpId="0" animBg="1"/>
      <p:bldP spid="110" grpId="0" animBg="1"/>
      <p:bldP spid="110" grpId="1" animBg="1"/>
      <p:bldP spid="110" grpId="2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Issues with </a:t>
            </a:r>
            <a:r>
              <a:rPr lang="en-US" i="1" dirty="0" err="1" smtClean="0"/>
              <a:t>Nonparametrics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287962"/>
          </a:xfrm>
        </p:spPr>
        <p:txBody>
          <a:bodyPr/>
          <a:lstStyle/>
          <a:p>
            <a:r>
              <a:rPr lang="en-US" dirty="0" smtClean="0"/>
              <a:t>Difficult to introduce new clusters asynchronously: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Leads to too many clusters!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1970" y="4156507"/>
            <a:ext cx="1039981" cy="1111183"/>
            <a:chOff x="2135428" y="4953000"/>
            <a:chExt cx="1039981" cy="1111183"/>
          </a:xfrm>
        </p:grpSpPr>
        <p:sp>
          <p:nvSpPr>
            <p:cNvPr id="6" name="Folded Corner 5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lded Corner 6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9" name="Folded Corner 8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5200070" y="4156507"/>
            <a:ext cx="1039981" cy="1111183"/>
            <a:chOff x="2135428" y="4953000"/>
            <a:chExt cx="1039981" cy="1111183"/>
          </a:xfrm>
        </p:grpSpPr>
        <p:sp>
          <p:nvSpPr>
            <p:cNvPr id="19" name="Folded Corner 18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lded Corner 19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22" name="Folded Corner 21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1" name="Group 30"/>
          <p:cNvGrpSpPr/>
          <p:nvPr/>
        </p:nvGrpSpPr>
        <p:grpSpPr>
          <a:xfrm>
            <a:off x="7010400" y="4156507"/>
            <a:ext cx="1039981" cy="1111183"/>
            <a:chOff x="2135428" y="4953000"/>
            <a:chExt cx="1039981" cy="1111183"/>
          </a:xfrm>
        </p:grpSpPr>
        <p:sp>
          <p:nvSpPr>
            <p:cNvPr id="32" name="Folded Corner 31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35" name="Folded Corner 34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4" name="Group 43"/>
          <p:cNvGrpSpPr/>
          <p:nvPr/>
        </p:nvGrpSpPr>
        <p:grpSpPr>
          <a:xfrm>
            <a:off x="1472791" y="4156507"/>
            <a:ext cx="1039981" cy="1111183"/>
            <a:chOff x="2135428" y="4953000"/>
            <a:chExt cx="1039981" cy="1111183"/>
          </a:xfrm>
        </p:grpSpPr>
        <p:sp>
          <p:nvSpPr>
            <p:cNvPr id="45" name="Folded Corner 44"/>
            <p:cNvSpPr/>
            <p:nvPr/>
          </p:nvSpPr>
          <p:spPr>
            <a:xfrm>
              <a:off x="2362200" y="4953000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2237870" y="5048295"/>
              <a:ext cx="813209" cy="897335"/>
            </a:xfrm>
            <a:prstGeom prst="foldedCorner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135428" y="5166848"/>
              <a:ext cx="813209" cy="897335"/>
              <a:chOff x="4114800" y="1401062"/>
              <a:chExt cx="4419600" cy="4876800"/>
            </a:xfrm>
          </p:grpSpPr>
          <p:sp>
            <p:nvSpPr>
              <p:cNvPr id="48" name="Folded Corner 47"/>
              <p:cNvSpPr/>
              <p:nvPr/>
            </p:nvSpPr>
            <p:spPr>
              <a:xfrm>
                <a:off x="4114800" y="1401062"/>
                <a:ext cx="4419600" cy="4876800"/>
              </a:xfrm>
              <a:prstGeom prst="foldedCorner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419600" y="1676400"/>
                <a:ext cx="3810000" cy="3957156"/>
                <a:chOff x="4419600" y="1676400"/>
                <a:chExt cx="3810000" cy="3957156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4419600" y="1676400"/>
                  <a:ext cx="3810000" cy="609600"/>
                </a:xfrm>
                <a:prstGeom prst="round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i="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4876800" y="2963991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303242" y="294304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5626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7162800" y="3932085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4852657" y="501458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279099" y="5023956"/>
                  <a:ext cx="609600" cy="6096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7" name="Rectangle 56"/>
          <p:cNvSpPr/>
          <p:nvPr/>
        </p:nvSpPr>
        <p:spPr>
          <a:xfrm>
            <a:off x="845601" y="2358422"/>
            <a:ext cx="2362200" cy="107057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57861" y="2358422"/>
            <a:ext cx="2362200" cy="107057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67400" y="2358422"/>
            <a:ext cx="2362200" cy="107057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Parameter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Server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47450" y="4867378"/>
            <a:ext cx="875577" cy="83999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0400" y="4867378"/>
            <a:ext cx="875577" cy="83999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43873" y="4867378"/>
            <a:ext cx="875577" cy="8399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6823" y="4867378"/>
            <a:ext cx="875577" cy="839996"/>
          </a:xfrm>
          <a:prstGeom prst="rect">
            <a:avLst/>
          </a:prstGeom>
        </p:spPr>
      </p:pic>
      <p:sp>
        <p:nvSpPr>
          <p:cNvPr id="114" name="Rounded Rectangular Callout 113"/>
          <p:cNvSpPr/>
          <p:nvPr/>
        </p:nvSpPr>
        <p:spPr>
          <a:xfrm>
            <a:off x="1699563" y="3642285"/>
            <a:ext cx="1524000" cy="897335"/>
          </a:xfrm>
          <a:prstGeom prst="wedgeRoundRectCallout">
            <a:avLst>
              <a:gd name="adj1" fmla="val -37348"/>
              <a:gd name="adj2" fmla="val 9565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Create Cluster 7</a:t>
            </a:r>
          </a:p>
        </p:txBody>
      </p:sp>
      <p:sp>
        <p:nvSpPr>
          <p:cNvPr id="115" name="Rounded Rectangular Callout 114"/>
          <p:cNvSpPr/>
          <p:nvPr/>
        </p:nvSpPr>
        <p:spPr>
          <a:xfrm>
            <a:off x="5575887" y="3615374"/>
            <a:ext cx="1524000" cy="897335"/>
          </a:xfrm>
          <a:prstGeom prst="wedgeRoundRectCallout">
            <a:avLst>
              <a:gd name="adj1" fmla="val -44105"/>
              <a:gd name="adj2" fmla="val 9310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Create Cluster 7</a:t>
            </a:r>
          </a:p>
        </p:txBody>
      </p:sp>
      <p:sp>
        <p:nvSpPr>
          <p:cNvPr id="116" name="Oval 115"/>
          <p:cNvSpPr/>
          <p:nvPr/>
        </p:nvSpPr>
        <p:spPr>
          <a:xfrm>
            <a:off x="2133600" y="4876800"/>
            <a:ext cx="533400" cy="533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7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5867400" y="4953000"/>
            <a:ext cx="533400" cy="533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7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307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674 -0.31133 " pathEditMode="relative" ptsTypes="AA">
                                      <p:cBhvr>
                                        <p:cTn id="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752E-6 -2.77971E-8 L -0.14589 -0.3224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4" y="-161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9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114800"/>
            <a:ext cx="4953000" cy="2286000"/>
          </a:xfrm>
          <a:prstGeom prst="rect">
            <a:avLst/>
          </a:prstGeom>
          <a:solidFill>
            <a:srgbClr val="1F497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579168"/>
            <a:ext cx="8077200" cy="1066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8077200" cy="3124200"/>
          </a:xfrm>
        </p:spPr>
        <p:txBody>
          <a:bodyPr/>
          <a:lstStyle/>
          <a:p>
            <a:pPr algn="r">
              <a:lnSpc>
                <a:spcPct val="110000"/>
              </a:lnSpc>
            </a:pPr>
            <a:r>
              <a:rPr lang="en-US" sz="6000" b="1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venir Next Medium"/>
                <a:cs typeface="Avenir Next Medium"/>
              </a:rPr>
              <a:t>A Systems Approach</a:t>
            </a:r>
            <a:r>
              <a:rPr lang="en-US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venir Next Medium"/>
                <a:cs typeface="Avenir Next Medium"/>
              </a:rPr>
              <a:t/>
            </a:r>
            <a:br>
              <a:rPr lang="en-US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venir Next Medium"/>
                <a:cs typeface="Avenir Next Medium"/>
              </a:rPr>
            </a:b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>to </a:t>
            </a:r>
            <a:r>
              <a:rPr lang="en-US" sz="5400" b="1" dirty="0">
                <a:solidFill>
                  <a:schemeClr val="bg1"/>
                </a:solidFill>
                <a:latin typeface="Avenir Next Medium"/>
                <a:cs typeface="Avenir Next Medium"/>
              </a:rPr>
              <a:t>Scalable </a:t>
            </a: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/>
            </a:r>
            <a:b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</a:br>
            <a:r>
              <a:rPr lang="en-US" sz="5400" b="1" dirty="0" smtClean="0">
                <a:solidFill>
                  <a:schemeClr val="bg1"/>
                </a:solidFill>
                <a:latin typeface="Avenir Next Medium"/>
                <a:cs typeface="Avenir Next Medium"/>
              </a:rPr>
              <a:t>Bayesian </a:t>
            </a:r>
            <a:r>
              <a:rPr lang="en-US" sz="5400" b="1" dirty="0">
                <a:solidFill>
                  <a:schemeClr val="bg1"/>
                </a:solidFill>
                <a:latin typeface="Avenir Next Medium"/>
                <a:cs typeface="Avenir Next Medium"/>
              </a:rPr>
              <a:t>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114800"/>
            <a:ext cx="5638800" cy="2286000"/>
          </a:xfrm>
        </p:spPr>
        <p:txBody>
          <a:bodyPr anchor="ctr"/>
          <a:lstStyle/>
          <a:p>
            <a:pPr algn="l">
              <a:lnSpc>
                <a:spcPts val="2720"/>
              </a:lnSpc>
            </a:pPr>
            <a:r>
              <a:rPr lang="en-US" sz="32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Joseph E. Gonzalez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Postdoc, UC Berkeley AMPLab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Co-founder, </a:t>
            </a:r>
            <a:r>
              <a:rPr lang="en-US" sz="2000" dirty="0" err="1" smtClean="0">
                <a:solidFill>
                  <a:srgbClr val="FFFFFF"/>
                </a:solidFill>
                <a:latin typeface="Avenir Next Medium"/>
                <a:cs typeface="Avenir Next Medium"/>
              </a:rPr>
              <a:t>GraphLab</a:t>
            </a:r>
            <a:r>
              <a:rPr lang="en-US" sz="2000" dirty="0" smtClean="0">
                <a:solidFill>
                  <a:srgbClr val="FFFFFF"/>
                </a:solidFill>
                <a:latin typeface="Avenir Next Medium"/>
                <a:cs typeface="Avenir Next Medium"/>
              </a:rPr>
              <a:t> Inc.</a:t>
            </a:r>
          </a:p>
          <a:p>
            <a:pPr algn="l">
              <a:lnSpc>
                <a:spcPts val="2100"/>
              </a:lnSpc>
              <a:spcBef>
                <a:spcPts val="800"/>
              </a:spcBef>
            </a:pPr>
            <a:r>
              <a:rPr lang="en-US" sz="2000" dirty="0" err="1" smtClean="0">
                <a:solidFill>
                  <a:srgbClr val="FFFFFF"/>
                </a:solidFill>
                <a:latin typeface="Avenir Next Medium"/>
                <a:cs typeface="Avenir Next Medium"/>
              </a:rPr>
              <a:t>jegonzal</a:t>
            </a:r>
            <a:r>
              <a:rPr lang="en-US" sz="2000" dirty="0" err="1">
                <a:solidFill>
                  <a:srgbClr val="FFFFFF"/>
                </a:solidFill>
                <a:latin typeface="Avenir Next Medium"/>
                <a:cs typeface="Avenir Next Medium"/>
              </a:rPr>
              <a:t>@eecs.berkeley.edu</a:t>
            </a:r>
            <a:r>
              <a:rPr lang="en-US" sz="2000" dirty="0">
                <a:solidFill>
                  <a:srgbClr val="FFFFFF"/>
                </a:solidFill>
                <a:latin typeface="Avenir Next Medium"/>
                <a:cs typeface="Avenir Next Medium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6096000"/>
            <a:ext cx="2971800" cy="381000"/>
          </a:xfrm>
          <a:prstGeom prst="rect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200" y="6096000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Gill Sans Light"/>
                <a:cs typeface="Gill Sans Light"/>
              </a:rPr>
              <a:t>ISBA’ 2014</a:t>
            </a:r>
          </a:p>
        </p:txBody>
      </p:sp>
    </p:spTree>
    <p:extLst>
      <p:ext uri="{BB962C8B-B14F-4D97-AF65-F5344CB8AC3E}">
        <p14:creationId xmlns:p14="http://schemas.microsoft.com/office/powerpoint/2010/main" val="296394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783" y="10668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sp>
        <p:nvSpPr>
          <p:cNvPr id="6" name="Left Arrow 5"/>
          <p:cNvSpPr/>
          <p:nvPr/>
        </p:nvSpPr>
        <p:spPr>
          <a:xfrm>
            <a:off x="914400" y="2667000"/>
            <a:ext cx="3657600" cy="18288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648200" y="2667000"/>
            <a:ext cx="3657600" cy="1828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64758" y="4860306"/>
            <a:ext cx="1292842" cy="1159494"/>
            <a:chOff x="1524000" y="2144401"/>
            <a:chExt cx="1292842" cy="1159494"/>
          </a:xfrm>
        </p:grpSpPr>
        <p:sp>
          <p:nvSpPr>
            <p:cNvPr id="12" name="TextBox 11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258613" y="4267200"/>
            <a:ext cx="1904187" cy="1905000"/>
            <a:chOff x="6184257" y="3657600"/>
            <a:chExt cx="1904187" cy="1905000"/>
          </a:xfrm>
        </p:grpSpPr>
        <p:sp>
          <p:nvSpPr>
            <p:cNvPr id="19" name="TextBox 18"/>
            <p:cNvSpPr txBox="1"/>
            <p:nvPr/>
          </p:nvSpPr>
          <p:spPr>
            <a:xfrm>
              <a:off x="6184257" y="4731603"/>
              <a:ext cx="1904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Asynchronous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Arrow Connector 22"/>
              <p:cNvCxnSpPr>
                <a:endCxn id="27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8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29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30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721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783" y="10668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sp>
        <p:nvSpPr>
          <p:cNvPr id="6" name="Left Arrow 5"/>
          <p:cNvSpPr/>
          <p:nvPr/>
        </p:nvSpPr>
        <p:spPr>
          <a:xfrm>
            <a:off x="914400" y="2667000"/>
            <a:ext cx="3657600" cy="18288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648200" y="2667000"/>
            <a:ext cx="3657600" cy="1828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5364" y="1638300"/>
            <a:ext cx="8575340" cy="5117727"/>
            <a:chOff x="105364" y="1638300"/>
            <a:chExt cx="8575340" cy="5117727"/>
          </a:xfrm>
        </p:grpSpPr>
        <p:sp>
          <p:nvSpPr>
            <p:cNvPr id="10" name="Left Arrow 9"/>
            <p:cNvSpPr/>
            <p:nvPr/>
          </p:nvSpPr>
          <p:spPr>
            <a:xfrm rot="5400000">
              <a:off x="-1647236" y="3390900"/>
              <a:ext cx="4800600" cy="1295400"/>
            </a:xfrm>
            <a:prstGeom prst="lef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Accuracy</a:t>
              </a:r>
              <a:endParaRPr lang="en-US" sz="4000" dirty="0">
                <a:latin typeface="Gill Sans Light"/>
                <a:cs typeface="Gill Sans Light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28036" y="5573934"/>
              <a:ext cx="8252668" cy="118209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/>
              <a:r>
                <a:rPr lang="en-US" sz="4000" dirty="0" smtClean="0">
                  <a:latin typeface="Gill Sans Light"/>
                  <a:cs typeface="Gill Sans Light"/>
                </a:rPr>
                <a:t>Scalability</a:t>
              </a:r>
              <a:endParaRPr lang="en-US" sz="40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22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5559 " pathEditMode="relative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643E-6 4.87144E-6 L -0.21674 0.36692 " pathEditMode="relative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848E-6 -4.89924E-6 L 0.10142 -0.127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1" y="-63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6" grpId="2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24000" y="2144401"/>
            <a:ext cx="1292842" cy="1159494"/>
            <a:chOff x="1524000" y="2144401"/>
            <a:chExt cx="1292842" cy="1159494"/>
          </a:xfrm>
        </p:grpSpPr>
        <p:sp>
          <p:nvSpPr>
            <p:cNvPr id="2" name="TextBox 1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477813" y="3886200"/>
            <a:ext cx="1904187" cy="1905000"/>
            <a:chOff x="6184257" y="3657600"/>
            <a:chExt cx="1904187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6184257" y="4731603"/>
              <a:ext cx="1904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Asynchronous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30" name="Straight Arrow Connector 29"/>
              <p:cNvCxnSpPr>
                <a:endCxn id="24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25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endCxn id="26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27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Left Arrow 7"/>
          <p:cNvSpPr/>
          <p:nvPr/>
        </p:nvSpPr>
        <p:spPr>
          <a:xfrm rot="5400000">
            <a:off x="-1647236" y="3390900"/>
            <a:ext cx="4800600" cy="12954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28036" y="5573934"/>
            <a:ext cx="8252668" cy="1182093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0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24000" y="2144401"/>
            <a:ext cx="1292842" cy="1159494"/>
            <a:chOff x="1524000" y="2144401"/>
            <a:chExt cx="1292842" cy="1159494"/>
          </a:xfrm>
        </p:grpSpPr>
        <p:sp>
          <p:nvSpPr>
            <p:cNvPr id="2" name="TextBox 1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477813" y="3886200"/>
            <a:ext cx="1904187" cy="1905000"/>
            <a:chOff x="6184257" y="3657600"/>
            <a:chExt cx="1904187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6184257" y="4731603"/>
              <a:ext cx="1904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Asynchronous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30" name="Straight Arrow Connector 29"/>
              <p:cNvCxnSpPr>
                <a:endCxn id="24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25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endCxn id="26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27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Left Arrow 7"/>
          <p:cNvSpPr/>
          <p:nvPr/>
        </p:nvSpPr>
        <p:spPr>
          <a:xfrm rot="5400000">
            <a:off x="-1647236" y="3390900"/>
            <a:ext cx="4800600" cy="12954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28036" y="5573934"/>
            <a:ext cx="8252668" cy="1182093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86200" y="1905000"/>
            <a:ext cx="4026426" cy="15240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600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2362200"/>
            <a:ext cx="36571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Concurrency Control 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8800" y="1905000"/>
            <a:ext cx="5303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9600" dirty="0">
                <a:solidFill>
                  <a:prstClr val="black"/>
                </a:solidFill>
                <a:latin typeface="Gill Sans Light"/>
                <a:cs typeface="Gill Sans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196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800" dirty="0" smtClean="0"/>
              <a:t>Concurrency Control</a:t>
            </a:r>
            <a:endParaRPr lang="en-US" sz="4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500" y="1897876"/>
            <a:ext cx="6453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Coordination Free (Parameter Server):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986" y="2726876"/>
            <a:ext cx="80415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Provably fast and correct under key assumptions.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500" y="3605275"/>
            <a:ext cx="3729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Concurrency Control: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6986" y="4434275"/>
            <a:ext cx="796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Provably correct and fast under key assumptions.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79256" y="2726876"/>
            <a:ext cx="5909315" cy="67986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42048" y="4382809"/>
            <a:ext cx="5282133" cy="67986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73898" y="5027066"/>
            <a:ext cx="4312902" cy="1500715"/>
            <a:chOff x="4373898" y="5027066"/>
            <a:chExt cx="4312902" cy="1500715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6263284" y="3137680"/>
              <a:ext cx="534129" cy="4312902"/>
            </a:xfrm>
            <a:prstGeom prst="leftBrac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70922" y="5573674"/>
              <a:ext cx="27448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Systems Ideas to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Improve Efficiency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32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/>
          <p:cNvSpPr/>
          <p:nvPr/>
        </p:nvSpPr>
        <p:spPr>
          <a:xfrm>
            <a:off x="3581400" y="1905000"/>
            <a:ext cx="4026426" cy="15240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Concurrency Control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24000" y="2144401"/>
            <a:ext cx="1292842" cy="1159494"/>
            <a:chOff x="1524000" y="2144401"/>
            <a:chExt cx="1292842" cy="1159494"/>
          </a:xfrm>
        </p:grpSpPr>
        <p:sp>
          <p:nvSpPr>
            <p:cNvPr id="2" name="TextBox 1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477813" y="3886200"/>
            <a:ext cx="1904187" cy="1905000"/>
            <a:chOff x="6184257" y="3657600"/>
            <a:chExt cx="1904187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6184257" y="4731603"/>
              <a:ext cx="1904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Asynchronous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30" name="Straight Arrow Connector 29"/>
              <p:cNvCxnSpPr>
                <a:endCxn id="24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25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endCxn id="26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27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/>
          <p:cNvGrpSpPr/>
          <p:nvPr/>
        </p:nvGrpSpPr>
        <p:grpSpPr>
          <a:xfrm>
            <a:off x="3810000" y="1653808"/>
            <a:ext cx="1304564" cy="1650087"/>
            <a:chOff x="3724636" y="1653808"/>
            <a:chExt cx="1304564" cy="1650087"/>
          </a:xfrm>
        </p:grpSpPr>
        <p:grpSp>
          <p:nvGrpSpPr>
            <p:cNvPr id="78" name="Group 77"/>
            <p:cNvGrpSpPr/>
            <p:nvPr/>
          </p:nvGrpSpPr>
          <p:grpSpPr>
            <a:xfrm>
              <a:off x="3832883" y="1653808"/>
              <a:ext cx="1088402" cy="713721"/>
              <a:chOff x="3733800" y="1676400"/>
              <a:chExt cx="1088402" cy="713721"/>
            </a:xfrm>
          </p:grpSpPr>
          <p:cxnSp>
            <p:nvCxnSpPr>
              <p:cNvPr id="60" name="Straight Connector 59"/>
              <p:cNvCxnSpPr>
                <a:stCxn id="66" idx="6"/>
                <a:endCxn id="68" idx="2"/>
              </p:cNvCxnSpPr>
              <p:nvPr/>
            </p:nvCxnSpPr>
            <p:spPr>
              <a:xfrm>
                <a:off x="3998110" y="1893554"/>
                <a:ext cx="5721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9" idx="6"/>
                <a:endCxn id="71" idx="2"/>
              </p:cNvCxnSpPr>
              <p:nvPr/>
            </p:nvCxnSpPr>
            <p:spPr>
              <a:xfrm>
                <a:off x="3998110" y="2264442"/>
                <a:ext cx="572174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8" idx="4"/>
                <a:endCxn id="71" idx="0"/>
              </p:cNvCxnSpPr>
              <p:nvPr/>
            </p:nvCxnSpPr>
            <p:spPr>
              <a:xfrm>
                <a:off x="4677987" y="1999023"/>
                <a:ext cx="0" cy="1599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67" idx="4"/>
                <a:endCxn id="70" idx="0"/>
              </p:cNvCxnSpPr>
              <p:nvPr/>
            </p:nvCxnSpPr>
            <p:spPr>
              <a:xfrm>
                <a:off x="4277835" y="1999023"/>
                <a:ext cx="0" cy="15994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6" idx="4"/>
                <a:endCxn id="69" idx="0"/>
              </p:cNvCxnSpPr>
              <p:nvPr/>
            </p:nvCxnSpPr>
            <p:spPr>
              <a:xfrm>
                <a:off x="3890407" y="1999023"/>
                <a:ext cx="0" cy="1599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 bwMode="auto">
              <a:xfrm>
                <a:off x="3782704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170132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4570284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3782704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4170132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4570284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733800" y="2141876"/>
                <a:ext cx="178693" cy="223367"/>
                <a:chOff x="1708947" y="4651401"/>
                <a:chExt cx="178693" cy="223367"/>
              </a:xfrm>
            </p:grpSpPr>
            <p:sp>
              <p:nvSpPr>
                <p:cNvPr id="58" name="Oval 57"/>
                <p:cNvSpPr/>
                <p:nvPr/>
              </p:nvSpPr>
              <p:spPr bwMode="auto">
                <a:xfrm>
                  <a:off x="1728802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1708947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4643509" y="2166754"/>
                <a:ext cx="178693" cy="223367"/>
                <a:chOff x="1686861" y="4651401"/>
                <a:chExt cx="178693" cy="223367"/>
              </a:xfrm>
            </p:grpSpPr>
            <p:sp>
              <p:nvSpPr>
                <p:cNvPr id="54" name="Oval 53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4147884" y="1676400"/>
                <a:ext cx="178693" cy="223367"/>
                <a:chOff x="1686861" y="4651401"/>
                <a:chExt cx="178693" cy="223367"/>
              </a:xfrm>
            </p:grpSpPr>
            <p:sp>
              <p:nvSpPr>
                <p:cNvPr id="52" name="Oval 51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H="1">
                <a:off x="4385538" y="2042845"/>
                <a:ext cx="138984" cy="154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3724636" y="2472898"/>
              <a:ext cx="13045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Mutual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Exclusion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05579" y="1641792"/>
            <a:ext cx="1762021" cy="2031434"/>
            <a:chOff x="5786206" y="1641792"/>
            <a:chExt cx="1762021" cy="2031434"/>
          </a:xfrm>
        </p:grpSpPr>
        <p:sp>
          <p:nvSpPr>
            <p:cNvPr id="80" name="TextBox 79"/>
            <p:cNvSpPr txBox="1"/>
            <p:nvPr/>
          </p:nvSpPr>
          <p:spPr>
            <a:xfrm>
              <a:off x="5786206" y="2472898"/>
              <a:ext cx="1762021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Optimistic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Concurrency </a:t>
              </a:r>
              <a:br>
                <a:rPr lang="en-US" sz="2400" dirty="0" smtClean="0">
                  <a:latin typeface="Gill Sans Light"/>
                  <a:cs typeface="Gill Sans Light"/>
                </a:rPr>
              </a:br>
              <a:r>
                <a:rPr lang="en-US" sz="2400" dirty="0" smtClean="0">
                  <a:latin typeface="Gill Sans Light"/>
                  <a:cs typeface="Gill Sans Light"/>
                </a:rPr>
                <a:t>Control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845957" y="1641792"/>
              <a:ext cx="1642519" cy="725737"/>
              <a:chOff x="1751321" y="3922463"/>
              <a:chExt cx="1642519" cy="725737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751321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772605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56121" y="3922463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798780" y="4126468"/>
                <a:ext cx="5950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Safe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19873670">
                <a:off x="1773358" y="4099411"/>
                <a:ext cx="870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Unsafe</a:t>
                </a:r>
              </a:p>
            </p:txBody>
          </p:sp>
        </p:grpSp>
      </p:grpSp>
      <p:sp>
        <p:nvSpPr>
          <p:cNvPr id="8" name="Left Arrow 7"/>
          <p:cNvSpPr/>
          <p:nvPr/>
        </p:nvSpPr>
        <p:spPr>
          <a:xfrm rot="5400000">
            <a:off x="-1647236" y="3390900"/>
            <a:ext cx="4800600" cy="12954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28036" y="5573934"/>
            <a:ext cx="8252668" cy="1182093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376525" y="1447800"/>
            <a:ext cx="2171514" cy="2286000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6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0"/>
            <a:ext cx="8305800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200" dirty="0" smtClean="0">
                <a:latin typeface="Gill Sans Light"/>
                <a:cs typeface="Gill Sans Light"/>
              </a:rPr>
              <a:t>Mutual Exclusion</a:t>
            </a:r>
          </a:p>
          <a:p>
            <a:pPr algn="ctr">
              <a:lnSpc>
                <a:spcPct val="110000"/>
              </a:lnSpc>
            </a:pPr>
            <a:r>
              <a:rPr lang="en-US" sz="4800" dirty="0" smtClean="0">
                <a:latin typeface="Gill Sans Light"/>
                <a:cs typeface="Gill Sans Light"/>
              </a:rPr>
              <a:t>Conditional Independence</a:t>
            </a:r>
            <a:endParaRPr lang="en-US" sz="5400" dirty="0" smtClean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403" y="22860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J. Gonzalez</a:t>
            </a:r>
            <a:r>
              <a:rPr lang="en-US" sz="2000" dirty="0">
                <a:latin typeface="Gill Sans Light"/>
                <a:cs typeface="Gill Sans Light"/>
              </a:rPr>
              <a:t>, </a:t>
            </a:r>
            <a:r>
              <a:rPr lang="en-US" sz="2000" dirty="0" smtClean="0">
                <a:latin typeface="Gill Sans Light"/>
                <a:cs typeface="Gill Sans Light"/>
              </a:rPr>
              <a:t>Y. Low</a:t>
            </a:r>
            <a:r>
              <a:rPr lang="en-US" sz="2000" dirty="0">
                <a:latin typeface="Gill Sans Light"/>
                <a:cs typeface="Gill Sans Light"/>
              </a:rPr>
              <a:t>, </a:t>
            </a:r>
            <a:r>
              <a:rPr lang="en-US" sz="2000" dirty="0" smtClean="0">
                <a:latin typeface="Gill Sans Light"/>
                <a:cs typeface="Gill Sans Light"/>
              </a:rPr>
              <a:t>A. </a:t>
            </a:r>
            <a:r>
              <a:rPr lang="en-US" sz="2000" dirty="0" err="1">
                <a:latin typeface="Gill Sans Light"/>
                <a:cs typeface="Gill Sans Light"/>
              </a:rPr>
              <a:t>Gretton</a:t>
            </a:r>
            <a:r>
              <a:rPr lang="en-US" sz="2000" dirty="0">
                <a:latin typeface="Gill Sans Light"/>
                <a:cs typeface="Gill Sans Light"/>
              </a:rPr>
              <a:t>, and </a:t>
            </a:r>
            <a:r>
              <a:rPr lang="en-US" sz="2000" dirty="0" smtClean="0">
                <a:latin typeface="Gill Sans Light"/>
                <a:cs typeface="Gill Sans Light"/>
              </a:rPr>
              <a:t>C. </a:t>
            </a:r>
            <a:r>
              <a:rPr lang="en-US" sz="2000" dirty="0" err="1" smtClean="0">
                <a:latin typeface="Gill Sans Light"/>
                <a:cs typeface="Gill Sans Light"/>
              </a:rPr>
              <a:t>Guestrin</a:t>
            </a:r>
            <a:r>
              <a:rPr lang="en-US" sz="2000" dirty="0" smtClean="0">
                <a:latin typeface="Gill Sans Light"/>
                <a:cs typeface="Gill Sans Light"/>
              </a:rPr>
              <a:t>. </a:t>
            </a:r>
            <a:r>
              <a:rPr lang="en-US" sz="2000" i="1" dirty="0" smtClean="0">
                <a:latin typeface="Gill Sans Light"/>
                <a:cs typeface="Gill Sans Light"/>
              </a:rPr>
              <a:t>Parallel </a:t>
            </a:r>
            <a:r>
              <a:rPr lang="en-US" sz="2000" i="1" dirty="0">
                <a:latin typeface="Gill Sans Light"/>
                <a:cs typeface="Gill Sans Light"/>
              </a:rPr>
              <a:t>Gibbs Sampling: From Colored Fields to Thin Junction Trees</a:t>
            </a:r>
            <a:r>
              <a:rPr lang="en-US" sz="2000" dirty="0" smtClean="0">
                <a:latin typeface="Gill Sans Light"/>
                <a:cs typeface="Gill Sans Light"/>
              </a:rPr>
              <a:t>.  AISTATS’11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97180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Exploit the Markov random field for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Parallel Gibbs Sampling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286000" y="4531218"/>
            <a:ext cx="1415772" cy="2021982"/>
            <a:chOff x="1226004" y="4342325"/>
            <a:chExt cx="1415772" cy="2021982"/>
          </a:xfrm>
        </p:grpSpPr>
        <p:grpSp>
          <p:nvGrpSpPr>
            <p:cNvPr id="4" name="Group 3"/>
            <p:cNvGrpSpPr/>
            <p:nvPr/>
          </p:nvGrpSpPr>
          <p:grpSpPr>
            <a:xfrm>
              <a:off x="1447800" y="4342325"/>
              <a:ext cx="1002986" cy="952715"/>
              <a:chOff x="5456767" y="2878743"/>
              <a:chExt cx="3337130" cy="3169870"/>
            </a:xfrm>
          </p:grpSpPr>
          <p:cxnSp>
            <p:nvCxnSpPr>
              <p:cNvPr id="5" name="Straight Connector 4"/>
              <p:cNvCxnSpPr>
                <a:stCxn id="12" idx="6"/>
                <a:endCxn id="14" idx="2"/>
              </p:cNvCxnSpPr>
              <p:nvPr/>
            </p:nvCxnSpPr>
            <p:spPr>
              <a:xfrm>
                <a:off x="6173464" y="3229661"/>
                <a:ext cx="190373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>
                <a:stCxn id="15" idx="6"/>
                <a:endCxn id="17" idx="2"/>
              </p:cNvCxnSpPr>
              <p:nvPr/>
            </p:nvCxnSpPr>
            <p:spPr>
              <a:xfrm>
                <a:off x="6173464" y="4463678"/>
                <a:ext cx="190373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8" idx="6"/>
                <a:endCxn id="20" idx="2"/>
              </p:cNvCxnSpPr>
              <p:nvPr/>
            </p:nvCxnSpPr>
            <p:spPr>
              <a:xfrm>
                <a:off x="6173464" y="5697695"/>
                <a:ext cx="190373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stCxn id="14" idx="4"/>
                <a:endCxn id="20" idx="0"/>
              </p:cNvCxnSpPr>
              <p:nvPr/>
            </p:nvCxnSpPr>
            <p:spPr>
              <a:xfrm>
                <a:off x="8435548" y="3580580"/>
                <a:ext cx="0" cy="176619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" idx="4"/>
                <a:endCxn id="19" idx="0"/>
              </p:cNvCxnSpPr>
              <p:nvPr/>
            </p:nvCxnSpPr>
            <p:spPr>
              <a:xfrm>
                <a:off x="7104164" y="3580580"/>
                <a:ext cx="0" cy="176619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12" idx="4"/>
                <a:endCxn id="18" idx="0"/>
              </p:cNvCxnSpPr>
              <p:nvPr/>
            </p:nvCxnSpPr>
            <p:spPr>
              <a:xfrm>
                <a:off x="5815116" y="3580580"/>
                <a:ext cx="0" cy="176619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 bwMode="auto">
              <a:xfrm>
                <a:off x="5456767" y="2878743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6745816" y="2878743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8077200" y="2878743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5456767" y="4112760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6745816" y="4112760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8077200" y="4112760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5456767" y="5346776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6745816" y="5346776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8077200" y="5346776"/>
                <a:ext cx="716697" cy="70183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1226004" y="5410200"/>
              <a:ext cx="14157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Graph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Coloring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610323" y="4456093"/>
            <a:ext cx="2552477" cy="2097107"/>
            <a:chOff x="3434127" y="4267200"/>
            <a:chExt cx="2552477" cy="2097107"/>
          </a:xfrm>
        </p:grpSpPr>
        <p:grpSp>
          <p:nvGrpSpPr>
            <p:cNvPr id="21" name="Group 20"/>
            <p:cNvGrpSpPr/>
            <p:nvPr/>
          </p:nvGrpSpPr>
          <p:grpSpPr>
            <a:xfrm>
              <a:off x="4166326" y="4267200"/>
              <a:ext cx="1088402" cy="1102964"/>
              <a:chOff x="462306" y="3357548"/>
              <a:chExt cx="1088402" cy="110296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11210" y="3469232"/>
                <a:ext cx="1002986" cy="952715"/>
                <a:chOff x="5456767" y="2878743"/>
                <a:chExt cx="3337130" cy="3169870"/>
              </a:xfrm>
            </p:grpSpPr>
            <p:cxnSp>
              <p:nvCxnSpPr>
                <p:cNvPr id="36" name="Straight Connector 35"/>
                <p:cNvCxnSpPr>
                  <a:stCxn id="42" idx="6"/>
                  <a:endCxn id="44" idx="2"/>
                </p:cNvCxnSpPr>
                <p:nvPr/>
              </p:nvCxnSpPr>
              <p:spPr>
                <a:xfrm>
                  <a:off x="6173464" y="3229661"/>
                  <a:ext cx="19037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45" idx="6"/>
                  <a:endCxn id="47" idx="2"/>
                </p:cNvCxnSpPr>
                <p:nvPr/>
              </p:nvCxnSpPr>
              <p:spPr>
                <a:xfrm>
                  <a:off x="6173464" y="4463678"/>
                  <a:ext cx="1903736" cy="0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stCxn id="48" idx="6"/>
                  <a:endCxn id="50" idx="2"/>
                </p:cNvCxnSpPr>
                <p:nvPr/>
              </p:nvCxnSpPr>
              <p:spPr>
                <a:xfrm>
                  <a:off x="6173464" y="5697695"/>
                  <a:ext cx="190373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44" idx="4"/>
                  <a:endCxn id="50" idx="0"/>
                </p:cNvCxnSpPr>
                <p:nvPr/>
              </p:nvCxnSpPr>
              <p:spPr>
                <a:xfrm>
                  <a:off x="8435548" y="3580580"/>
                  <a:ext cx="0" cy="176619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43" idx="4"/>
                  <a:endCxn id="49" idx="0"/>
                </p:cNvCxnSpPr>
                <p:nvPr/>
              </p:nvCxnSpPr>
              <p:spPr>
                <a:xfrm>
                  <a:off x="7104164" y="3580580"/>
                  <a:ext cx="0" cy="1766197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42" idx="4"/>
                  <a:endCxn id="48" idx="0"/>
                </p:cNvCxnSpPr>
                <p:nvPr/>
              </p:nvCxnSpPr>
              <p:spPr>
                <a:xfrm>
                  <a:off x="5815116" y="3580580"/>
                  <a:ext cx="0" cy="176619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/>
                <p:cNvSpPr/>
                <p:nvPr/>
              </p:nvSpPr>
              <p:spPr bwMode="auto">
                <a:xfrm>
                  <a:off x="5456767" y="2878743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6745816" y="2878743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 bwMode="auto">
                <a:xfrm>
                  <a:off x="8077200" y="2878743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 bwMode="auto">
                <a:xfrm>
                  <a:off x="5456767" y="4112760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 bwMode="auto">
                <a:xfrm>
                  <a:off x="6745816" y="4112760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>
                  <a:off x="8077200" y="4112760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 bwMode="auto">
                <a:xfrm>
                  <a:off x="5456767" y="5346776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 bwMode="auto">
                <a:xfrm>
                  <a:off x="6745816" y="5346776"/>
                  <a:ext cx="716697" cy="701837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 bwMode="auto">
                <a:xfrm>
                  <a:off x="8077200" y="5346776"/>
                  <a:ext cx="716697" cy="70183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62306" y="3823024"/>
                <a:ext cx="178693" cy="223367"/>
                <a:chOff x="1708947" y="4651401"/>
                <a:chExt cx="178693" cy="223367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1728802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1708947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876390" y="4237145"/>
                <a:ext cx="178693" cy="223367"/>
                <a:chOff x="1686861" y="4651401"/>
                <a:chExt cx="178693" cy="223367"/>
              </a:xfrm>
            </p:grpSpPr>
            <p:sp>
              <p:nvSpPr>
                <p:cNvPr id="32" name="Oval 31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372015" y="3847902"/>
                <a:ext cx="178693" cy="223367"/>
                <a:chOff x="1686861" y="4651401"/>
                <a:chExt cx="178693" cy="223367"/>
              </a:xfrm>
            </p:grpSpPr>
            <p:sp>
              <p:nvSpPr>
                <p:cNvPr id="30" name="Oval 29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876390" y="3357548"/>
                <a:ext cx="178693" cy="223367"/>
                <a:chOff x="1686861" y="4651401"/>
                <a:chExt cx="178693" cy="223367"/>
              </a:xfrm>
            </p:grpSpPr>
            <p:sp>
              <p:nvSpPr>
                <p:cNvPr id="28" name="Oval 27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cxnSp>
            <p:nvCxnSpPr>
              <p:cNvPr id="27" name="Straight Arrow Connector 26"/>
              <p:cNvCxnSpPr/>
              <p:nvPr/>
            </p:nvCxnSpPr>
            <p:spPr>
              <a:xfrm flipH="1">
                <a:off x="1114044" y="3723993"/>
                <a:ext cx="138984" cy="154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3434127" y="5410200"/>
              <a:ext cx="25524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R/W Lock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Mutual Exclusion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47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228600" y="5532437"/>
            <a:ext cx="8153400" cy="762000"/>
            <a:chOff x="228600" y="5105400"/>
            <a:chExt cx="8153400" cy="762000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990600" y="5561012"/>
              <a:ext cx="7391400" cy="1588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732463" y="5105400"/>
              <a:ext cx="6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Time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228600" y="5181600"/>
              <a:ext cx="757790" cy="685800"/>
              <a:chOff x="838200" y="718566"/>
              <a:chExt cx="3352800" cy="3034285"/>
            </a:xfrm>
          </p:grpSpPr>
          <p:sp>
            <p:nvSpPr>
              <p:cNvPr id="117" name="Freeform 116"/>
              <p:cNvSpPr/>
              <p:nvPr/>
            </p:nvSpPr>
            <p:spPr>
              <a:xfrm>
                <a:off x="1066800" y="838200"/>
                <a:ext cx="2816087" cy="2517913"/>
              </a:xfrm>
              <a:custGeom>
                <a:avLst/>
                <a:gdLst>
                  <a:gd name="connsiteX0" fmla="*/ 0 w 3048000"/>
                  <a:gd name="connsiteY0" fmla="*/ 2133600 h 2517913"/>
                  <a:gd name="connsiteX1" fmla="*/ 954156 w 3048000"/>
                  <a:gd name="connsiteY1" fmla="*/ 0 h 2517913"/>
                  <a:gd name="connsiteX2" fmla="*/ 3048000 w 3048000"/>
                  <a:gd name="connsiteY2" fmla="*/ 477078 h 2517913"/>
                  <a:gd name="connsiteX3" fmla="*/ 2372139 w 3048000"/>
                  <a:gd name="connsiteY3" fmla="*/ 2517913 h 2517913"/>
                  <a:gd name="connsiteX4" fmla="*/ 0 w 3048000"/>
                  <a:gd name="connsiteY4" fmla="*/ 2133600 h 2517913"/>
                  <a:gd name="connsiteX0" fmla="*/ 0 w 2816087"/>
                  <a:gd name="connsiteY0" fmla="*/ 2087217 h 2517913"/>
                  <a:gd name="connsiteX1" fmla="*/ 722243 w 2816087"/>
                  <a:gd name="connsiteY1" fmla="*/ 0 h 2517913"/>
                  <a:gd name="connsiteX2" fmla="*/ 2816087 w 2816087"/>
                  <a:gd name="connsiteY2" fmla="*/ 477078 h 2517913"/>
                  <a:gd name="connsiteX3" fmla="*/ 2140226 w 2816087"/>
                  <a:gd name="connsiteY3" fmla="*/ 2517913 h 2517913"/>
                  <a:gd name="connsiteX4" fmla="*/ 0 w 2816087"/>
                  <a:gd name="connsiteY4" fmla="*/ 2087217 h 2517913"/>
                  <a:gd name="connsiteX0" fmla="*/ 0 w 2816087"/>
                  <a:gd name="connsiteY0" fmla="*/ 2011017 h 2517913"/>
                  <a:gd name="connsiteX1" fmla="*/ 722243 w 2816087"/>
                  <a:gd name="connsiteY1" fmla="*/ 0 h 2517913"/>
                  <a:gd name="connsiteX2" fmla="*/ 2816087 w 2816087"/>
                  <a:gd name="connsiteY2" fmla="*/ 477078 h 2517913"/>
                  <a:gd name="connsiteX3" fmla="*/ 2140226 w 2816087"/>
                  <a:gd name="connsiteY3" fmla="*/ 2517913 h 2517913"/>
                  <a:gd name="connsiteX4" fmla="*/ 0 w 2816087"/>
                  <a:gd name="connsiteY4" fmla="*/ 2011017 h 251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087" h="2517913">
                    <a:moveTo>
                      <a:pt x="0" y="2011017"/>
                    </a:moveTo>
                    <a:lnTo>
                      <a:pt x="722243" y="0"/>
                    </a:lnTo>
                    <a:lnTo>
                      <a:pt x="2816087" y="477078"/>
                    </a:lnTo>
                    <a:lnTo>
                      <a:pt x="2140226" y="2517913"/>
                    </a:lnTo>
                    <a:lnTo>
                      <a:pt x="0" y="2011017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pic>
            <p:nvPicPr>
              <p:cNvPr id="118" name="Picture 4" descr="http://media.obsessable.com/media/2008/12/22/processo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38200" y="718566"/>
                <a:ext cx="3352800" cy="303428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800" dirty="0" smtClean="0"/>
              <a:t>Mutual Exclusion through Scheduling</a:t>
            </a:r>
            <a:br>
              <a:rPr lang="en-US" sz="4800" dirty="0" smtClean="0"/>
            </a:br>
            <a:r>
              <a:rPr lang="en-US" sz="4000" dirty="0" smtClean="0"/>
              <a:t>Chromatic Gibbs Sampler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4800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Compute a k-coloring of the graphical model</a:t>
            </a:r>
          </a:p>
          <a:p>
            <a:r>
              <a:rPr lang="en-US" sz="2800" dirty="0" smtClean="0"/>
              <a:t>Sample all variables with same color in parallel</a:t>
            </a:r>
          </a:p>
          <a:p>
            <a:endParaRPr lang="en-US" sz="2800" dirty="0" smtClean="0"/>
          </a:p>
          <a:p>
            <a:r>
              <a:rPr lang="en-US" sz="2800" dirty="0" smtClean="0"/>
              <a:t>Serial Equivalence:</a:t>
            </a:r>
            <a:endParaRPr lang="en-US" sz="28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791200" y="2332037"/>
            <a:ext cx="2866876" cy="2726266"/>
            <a:chOff x="5456767" y="2878746"/>
            <a:chExt cx="3107266" cy="2954865"/>
          </a:xfrm>
        </p:grpSpPr>
        <p:cxnSp>
          <p:nvCxnSpPr>
            <p:cNvPr id="57" name="Straight Connector 56"/>
            <p:cNvCxnSpPr>
              <a:stCxn id="63" idx="6"/>
              <a:endCxn id="65" idx="2"/>
            </p:cNvCxnSpPr>
            <p:nvPr/>
          </p:nvCxnSpPr>
          <p:spPr>
            <a:xfrm>
              <a:off x="5943600" y="3122163"/>
              <a:ext cx="21335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6" idx="6"/>
              <a:endCxn id="68" idx="2"/>
            </p:cNvCxnSpPr>
            <p:nvPr/>
          </p:nvCxnSpPr>
          <p:spPr>
            <a:xfrm>
              <a:off x="5943600" y="4356179"/>
              <a:ext cx="21335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9" idx="6"/>
              <a:endCxn id="71" idx="2"/>
            </p:cNvCxnSpPr>
            <p:nvPr/>
          </p:nvCxnSpPr>
          <p:spPr>
            <a:xfrm>
              <a:off x="5943600" y="5590194"/>
              <a:ext cx="21335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5" idx="4"/>
              <a:endCxn id="71" idx="0"/>
            </p:cNvCxnSpPr>
            <p:nvPr/>
          </p:nvCxnSpPr>
          <p:spPr>
            <a:xfrm rot="5400000">
              <a:off x="7330017" y="4356179"/>
              <a:ext cx="19811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4"/>
              <a:endCxn id="70" idx="0"/>
            </p:cNvCxnSpPr>
            <p:nvPr/>
          </p:nvCxnSpPr>
          <p:spPr>
            <a:xfrm rot="5400000">
              <a:off x="5998634" y="4356179"/>
              <a:ext cx="19811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3" idx="4"/>
              <a:endCxn id="69" idx="0"/>
            </p:cNvCxnSpPr>
            <p:nvPr/>
          </p:nvCxnSpPr>
          <p:spPr>
            <a:xfrm rot="5400000">
              <a:off x="4709584" y="4356179"/>
              <a:ext cx="19811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 bwMode="auto">
            <a:xfrm>
              <a:off x="5456767" y="2878746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745817" y="2878746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8077200" y="2878746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456767" y="4112762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6745817" y="4112762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8077200" y="4112762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5456767" y="5346778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745817" y="5346778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8077200" y="5346778"/>
              <a:ext cx="486833" cy="48683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</p:grpSp>
      <p:sp>
        <p:nvSpPr>
          <p:cNvPr id="79" name="Oval 78"/>
          <p:cNvSpPr/>
          <p:nvPr/>
        </p:nvSpPr>
        <p:spPr bwMode="auto">
          <a:xfrm>
            <a:off x="5791200" y="2332037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6980524" y="2332037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8208906" y="2332037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5791200" y="3470585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980524" y="3470585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8208906" y="3470585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5791200" y="4609133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6980524" y="4609133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8208906" y="4609133"/>
            <a:ext cx="449170" cy="4491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867400" y="2375470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8294013" y="2408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010400" y="3551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855613" y="4694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294013" y="4694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086600" y="4694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305800" y="3551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867400" y="3551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086600" y="2408237"/>
            <a:ext cx="304800" cy="304800"/>
          </a:xfrm>
          <a:prstGeom prst="ellipse">
            <a:avLst/>
          </a:prstGeom>
          <a:effectLst/>
          <a:scene3d>
            <a:camera prst="isometricOffAxis1Top"/>
            <a:lightRig rig="threePt" dir="t"/>
          </a:scene3d>
          <a:sp3d z="25400" extrusionH="50800">
            <a:extrusionClr>
              <a:schemeClr val="tx1">
                <a:lumMod val="65000"/>
                <a:lumOff val="3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cs typeface="Gill Sans Light"/>
              </a:rPr>
              <a:pPr/>
              <a:t>27</a:t>
            </a:fld>
            <a:endParaRPr lang="en-US"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190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4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5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6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9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1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10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3.33333E-6 -0.06342 0.00017 -0.12685 0.00156 -0.12592 C 0.00312 -0.12477 0.00555 -0.05926 0.00833 0.00648 " pathEditMode="relative" rAng="0" ptsTypes="aaA">
                                      <p:cBhvr>
                                        <p:cTn id="1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50834 0.5094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25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21667 0.5046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" y="25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718 L -0.68733 0.50787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" y="25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00834 0.33796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169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46667 0.3379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169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20833 0.3379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6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24878 0.171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" y="86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713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-0.43212 0.1713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49" grpId="0" animBg="1"/>
      <p:bldP spid="49" grpId="1" animBg="1"/>
      <p:bldP spid="49" grpId="2" animBg="1"/>
      <p:bldP spid="49" grpId="3" animBg="1"/>
      <p:bldP spid="92" grpId="0" animBg="1"/>
      <p:bldP spid="92" grpId="1" animBg="1"/>
      <p:bldP spid="92" grpId="2" animBg="1"/>
      <p:bldP spid="92" grpId="3" animBg="1"/>
      <p:bldP spid="96" grpId="0" animBg="1"/>
      <p:bldP spid="96" grpId="1" animBg="1"/>
      <p:bldP spid="96" grpId="2" animBg="1"/>
      <p:bldP spid="96" grpId="3" animBg="1"/>
      <p:bldP spid="100" grpId="0" animBg="1"/>
      <p:bldP spid="100" grpId="1" animBg="1"/>
      <p:bldP spid="100" grpId="2" animBg="1"/>
      <p:bldP spid="100" grpId="3" animBg="1"/>
      <p:bldP spid="104" grpId="0" animBg="1"/>
      <p:bldP spid="104" grpId="1" animBg="1"/>
      <p:bldP spid="104" grpId="2" animBg="1"/>
      <p:bldP spid="104" grpId="3" animBg="1"/>
      <p:bldP spid="108" grpId="0" animBg="1"/>
      <p:bldP spid="108" grpId="1" animBg="1"/>
      <p:bldP spid="108" grpId="2" animBg="1"/>
      <p:bldP spid="108" grpId="3" animBg="1"/>
      <p:bldP spid="109" grpId="0" animBg="1"/>
      <p:bldP spid="109" grpId="1" animBg="1"/>
      <p:bldP spid="109" grpId="2" animBg="1"/>
      <p:bldP spid="109" grpId="3" animBg="1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Theorem:</a:t>
            </a:r>
            <a:r>
              <a:rPr lang="en-US" dirty="0" smtClean="0"/>
              <a:t> </a:t>
            </a:r>
            <a:r>
              <a:rPr lang="en-US" i="1" dirty="0" smtClean="0"/>
              <a:t>Chromatic</a:t>
            </a:r>
            <a:r>
              <a:rPr lang="en-US" dirty="0" smtClean="0"/>
              <a:t> Sampler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Ergodic</a:t>
            </a:r>
            <a:r>
              <a:rPr lang="en-US" b="1" dirty="0" smtClean="0"/>
              <a:t>:</a:t>
            </a:r>
            <a:r>
              <a:rPr lang="en-US" dirty="0" smtClean="0"/>
              <a:t> converges to the correct distribution</a:t>
            </a:r>
          </a:p>
          <a:p>
            <a:pPr lvl="1"/>
            <a:r>
              <a:rPr lang="en-US" dirty="0" smtClean="0"/>
              <a:t>Based on graph coloring of the Markov Random Field</a:t>
            </a:r>
            <a:endParaRPr lang="en-US" b="1" dirty="0" smtClean="0"/>
          </a:p>
          <a:p>
            <a:r>
              <a:rPr lang="en-US" b="1" dirty="0" smtClean="0"/>
              <a:t>Quantifiable</a:t>
            </a:r>
            <a:r>
              <a:rPr lang="en-US" dirty="0" smtClean="0"/>
              <a:t> acceleration in </a:t>
            </a:r>
            <a:r>
              <a:rPr lang="en-US" b="1" dirty="0" smtClean="0"/>
              <a:t>mixing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1052279" y="3987811"/>
            <a:ext cx="7222131" cy="1494231"/>
            <a:chOff x="505281" y="3006034"/>
            <a:chExt cx="7222131" cy="1494231"/>
          </a:xfrm>
        </p:grpSpPr>
        <p:pic>
          <p:nvPicPr>
            <p:cNvPr id="5" name="Picture 4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3352800" y="3276600"/>
              <a:ext cx="1917956" cy="97893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5281" y="3241358"/>
              <a:ext cx="2564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Time to update</a:t>
              </a:r>
              <a:br>
                <a:rPr lang="en-US" sz="2800" dirty="0" smtClean="0">
                  <a:latin typeface="Gill Sans Light"/>
                  <a:cs typeface="Gill Sans Light"/>
                </a:rPr>
              </a:br>
              <a:r>
                <a:rPr lang="en-US" sz="2800" dirty="0" smtClean="0">
                  <a:latin typeface="Gill Sans Light"/>
                  <a:cs typeface="Gill Sans Light"/>
                </a:rPr>
                <a:t>all variables once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3124200"/>
              <a:ext cx="1544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# Variables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43600" y="3581400"/>
              <a:ext cx="1296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# Colors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43600" y="4038600"/>
              <a:ext cx="1783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# Processors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67200" y="3006034"/>
              <a:ext cx="1626704" cy="360018"/>
            </a:xfrm>
            <a:custGeom>
              <a:avLst/>
              <a:gdLst>
                <a:gd name="connsiteX0" fmla="*/ 1736034 w 1736034"/>
                <a:gd name="connsiteY0" fmla="*/ 280505 h 373270"/>
                <a:gd name="connsiteX1" fmla="*/ 450574 w 1736034"/>
                <a:gd name="connsiteY1" fmla="*/ 15461 h 373270"/>
                <a:gd name="connsiteX2" fmla="*/ 0 w 1736034"/>
                <a:gd name="connsiteY2" fmla="*/ 373270 h 373270"/>
                <a:gd name="connsiteX0" fmla="*/ 1779104 w 1779104"/>
                <a:gd name="connsiteY0" fmla="*/ 346766 h 360018"/>
                <a:gd name="connsiteX1" fmla="*/ 450574 w 1779104"/>
                <a:gd name="connsiteY1" fmla="*/ 2209 h 360018"/>
                <a:gd name="connsiteX2" fmla="*/ 0 w 1779104"/>
                <a:gd name="connsiteY2" fmla="*/ 360018 h 360018"/>
                <a:gd name="connsiteX0" fmla="*/ 1626704 w 1626704"/>
                <a:gd name="connsiteY0" fmla="*/ 346766 h 360018"/>
                <a:gd name="connsiteX1" fmla="*/ 450574 w 1626704"/>
                <a:gd name="connsiteY1" fmla="*/ 2209 h 360018"/>
                <a:gd name="connsiteX2" fmla="*/ 0 w 1626704"/>
                <a:gd name="connsiteY2" fmla="*/ 360018 h 36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6704" h="360018">
                  <a:moveTo>
                    <a:pt x="1626704" y="346766"/>
                  </a:moveTo>
                  <a:cubicBezTo>
                    <a:pt x="1128643" y="206513"/>
                    <a:pt x="721691" y="0"/>
                    <a:pt x="450574" y="2209"/>
                  </a:cubicBezTo>
                  <a:cubicBezTo>
                    <a:pt x="179457" y="4418"/>
                    <a:pt x="80617" y="188844"/>
                    <a:pt x="0" y="360018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045765" y="3476487"/>
              <a:ext cx="848139" cy="326887"/>
            </a:xfrm>
            <a:custGeom>
              <a:avLst/>
              <a:gdLst>
                <a:gd name="connsiteX0" fmla="*/ 848139 w 848139"/>
                <a:gd name="connsiteY0" fmla="*/ 326887 h 326887"/>
                <a:gd name="connsiteX1" fmla="*/ 450574 w 848139"/>
                <a:gd name="connsiteY1" fmla="*/ 35339 h 326887"/>
                <a:gd name="connsiteX2" fmla="*/ 0 w 848139"/>
                <a:gd name="connsiteY2" fmla="*/ 114852 h 326887"/>
                <a:gd name="connsiteX0" fmla="*/ 848139 w 848139"/>
                <a:gd name="connsiteY0" fmla="*/ 326887 h 326887"/>
                <a:gd name="connsiteX1" fmla="*/ 450574 w 848139"/>
                <a:gd name="connsiteY1" fmla="*/ 35339 h 326887"/>
                <a:gd name="connsiteX2" fmla="*/ 0 w 848139"/>
                <a:gd name="connsiteY2" fmla="*/ 114852 h 32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139" h="326887">
                  <a:moveTo>
                    <a:pt x="848139" y="326887"/>
                  </a:moveTo>
                  <a:cubicBezTo>
                    <a:pt x="574261" y="251791"/>
                    <a:pt x="591931" y="70678"/>
                    <a:pt x="450574" y="35339"/>
                  </a:cubicBezTo>
                  <a:cubicBezTo>
                    <a:pt x="309218" y="0"/>
                    <a:pt x="154609" y="57426"/>
                    <a:pt x="0" y="114852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316895" y="4200939"/>
              <a:ext cx="1577009" cy="273879"/>
            </a:xfrm>
            <a:custGeom>
              <a:avLst/>
              <a:gdLst>
                <a:gd name="connsiteX0" fmla="*/ 1577009 w 1577009"/>
                <a:gd name="connsiteY0" fmla="*/ 53009 h 273879"/>
                <a:gd name="connsiteX1" fmla="*/ 477078 w 1577009"/>
                <a:gd name="connsiteY1" fmla="*/ 265044 h 273879"/>
                <a:gd name="connsiteX2" fmla="*/ 0 w 1577009"/>
                <a:gd name="connsiteY2" fmla="*/ 0 h 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009" h="273879">
                  <a:moveTo>
                    <a:pt x="1577009" y="53009"/>
                  </a:moveTo>
                  <a:cubicBezTo>
                    <a:pt x="1158461" y="163444"/>
                    <a:pt x="739913" y="273879"/>
                    <a:pt x="477078" y="265044"/>
                  </a:cubicBezTo>
                  <a:cubicBezTo>
                    <a:pt x="214243" y="256209"/>
                    <a:pt x="0" y="0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cs typeface="Gill Sans Light"/>
              </a:rPr>
              <a:pPr/>
              <a:t>28</a:t>
            </a:fld>
            <a:endParaRPr lang="en-US"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6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63"/>
    </mc:Choice>
    <mc:Fallback xmlns="">
      <p:transition xmlns:p14="http://schemas.microsoft.com/office/powerpoint/2010/main" spd="slow" advTm="229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451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00926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239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35483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sz="4800" dirty="0" smtClean="0"/>
              <a:t>Mutual Exclusion Through Locking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535632" y="1943393"/>
            <a:ext cx="4548192" cy="1099757"/>
            <a:chOff x="1535632" y="1943393"/>
            <a:chExt cx="4548192" cy="1099757"/>
          </a:xfrm>
        </p:grpSpPr>
        <p:cxnSp>
          <p:nvCxnSpPr>
            <p:cNvPr id="22" name="Straight Connector 21"/>
            <p:cNvCxnSpPr>
              <a:stCxn id="4" idx="0"/>
              <a:endCxn id="13" idx="2"/>
            </p:cNvCxnSpPr>
            <p:nvPr/>
          </p:nvCxnSpPr>
          <p:spPr>
            <a:xfrm flipV="1">
              <a:off x="1535632" y="1943393"/>
              <a:ext cx="269392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" idx="0"/>
              <a:endCxn id="18" idx="2"/>
            </p:cNvCxnSpPr>
            <p:nvPr/>
          </p:nvCxnSpPr>
          <p:spPr>
            <a:xfrm flipV="1">
              <a:off x="1535632" y="1943393"/>
              <a:ext cx="4548192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35632" y="1943393"/>
            <a:ext cx="6259709" cy="2004647"/>
            <a:chOff x="1535632" y="1943393"/>
            <a:chExt cx="6259709" cy="2004647"/>
          </a:xfrm>
        </p:grpSpPr>
        <p:cxnSp>
          <p:nvCxnSpPr>
            <p:cNvPr id="47" name="Straight Arrow Connector 46"/>
            <p:cNvCxnSpPr>
              <a:stCxn id="5" idx="0"/>
              <a:endCxn id="14" idx="2"/>
            </p:cNvCxnSpPr>
            <p:nvPr/>
          </p:nvCxnSpPr>
          <p:spPr>
            <a:xfrm flipV="1">
              <a:off x="1535632" y="1943393"/>
              <a:ext cx="1125152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" idx="0"/>
              <a:endCxn id="20" idx="2"/>
            </p:cNvCxnSpPr>
            <p:nvPr/>
          </p:nvCxnSpPr>
          <p:spPr>
            <a:xfrm flipV="1">
              <a:off x="1535632" y="1943393"/>
              <a:ext cx="625970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39" y="2891649"/>
            <a:ext cx="487680" cy="48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11" y="2891649"/>
            <a:ext cx="487680" cy="4876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2" y="3849462"/>
            <a:ext cx="487680" cy="4876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2" y="3853965"/>
            <a:ext cx="487680" cy="4876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4800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Introducing locking (scheduling) protocols to identify </a:t>
            </a:r>
            <a:br>
              <a:rPr lang="en-US" sz="2800" dirty="0" smtClean="0">
                <a:latin typeface="Gill Sans Light"/>
                <a:cs typeface="Gill Sans Light"/>
              </a:rPr>
            </a:br>
            <a:r>
              <a:rPr lang="en-US" sz="2800" dirty="0" smtClean="0">
                <a:latin typeface="Gill Sans Light"/>
                <a:cs typeface="Gill Sans Light"/>
              </a:rPr>
              <a:t>potential conflicts.</a:t>
            </a:r>
          </a:p>
        </p:txBody>
      </p:sp>
    </p:spTree>
    <p:extLst>
      <p:ext uri="{BB962C8B-B14F-4D97-AF65-F5344CB8AC3E}">
        <p14:creationId xmlns:p14="http://schemas.microsoft.com/office/powerpoint/2010/main" val="12267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11458 -0.306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68212 -0.305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97" y="-15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2291 -0.1777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88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49114 -0.16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decel="100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decel="100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2228019"/>
      </p:ext>
    </p:extLst>
  </p:cSld>
  <p:clrMapOvr>
    <a:masterClrMapping/>
  </p:clrMapOvr>
  <p:transition xmlns:p14="http://schemas.microsoft.com/office/powerpoint/2010/main" spd="slow">
    <p:cove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451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948376" y="1646653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00926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948376" y="1646653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755097" y="3948040"/>
            <a:ext cx="3131745" cy="333520"/>
            <a:chOff x="2755097" y="3948040"/>
            <a:chExt cx="3131745" cy="333520"/>
          </a:xfrm>
        </p:grpSpPr>
        <p:sp>
          <p:nvSpPr>
            <p:cNvPr id="7" name="Oval 6"/>
            <p:cNvSpPr/>
            <p:nvPr/>
          </p:nvSpPr>
          <p:spPr>
            <a:xfrm>
              <a:off x="2755097" y="3948040"/>
              <a:ext cx="333520" cy="33352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53322" y="3948040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149923" y="3948040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806239" y="1943395"/>
            <a:ext cx="3403210" cy="1099755"/>
            <a:chOff x="436866" y="1943395"/>
            <a:chExt cx="3403210" cy="1099755"/>
          </a:xfrm>
        </p:grpSpPr>
        <p:cxnSp>
          <p:nvCxnSpPr>
            <p:cNvPr id="22" name="Straight Connector 21"/>
            <p:cNvCxnSpPr>
              <a:endCxn id="69" idx="2"/>
            </p:cNvCxnSpPr>
            <p:nvPr/>
          </p:nvCxnSpPr>
          <p:spPr>
            <a:xfrm flipH="1" flipV="1">
              <a:off x="436866" y="1949451"/>
              <a:ext cx="1115618" cy="1093699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552484" y="1943395"/>
              <a:ext cx="2287592" cy="109975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661999" y="1943393"/>
            <a:ext cx="2566065" cy="2004647"/>
            <a:chOff x="1292626" y="1937335"/>
            <a:chExt cx="2566065" cy="2004647"/>
          </a:xfrm>
        </p:grpSpPr>
        <p:cxnSp>
          <p:nvCxnSpPr>
            <p:cNvPr id="47" name="Straight Arrow Connector 46"/>
            <p:cNvCxnSpPr>
              <a:stCxn id="7" idx="0"/>
              <a:endCxn id="70" idx="2"/>
            </p:cNvCxnSpPr>
            <p:nvPr/>
          </p:nvCxnSpPr>
          <p:spPr>
            <a:xfrm flipH="1" flipV="1">
              <a:off x="1292626" y="1943393"/>
              <a:ext cx="259858" cy="199858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7" idx="2"/>
            </p:cNvCxnSpPr>
            <p:nvPr/>
          </p:nvCxnSpPr>
          <p:spPr>
            <a:xfrm flipV="1">
              <a:off x="1553699" y="1937335"/>
              <a:ext cx="2304992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035356" y="1882159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660784" y="1943393"/>
            <a:ext cx="2567280" cy="2004647"/>
            <a:chOff x="1210210" y="1784935"/>
            <a:chExt cx="2567280" cy="2004647"/>
          </a:xfrm>
        </p:grpSpPr>
        <p:cxnSp>
          <p:nvCxnSpPr>
            <p:cNvPr id="68" name="Straight Arrow Connector 67"/>
            <p:cNvCxnSpPr>
              <a:endCxn id="14" idx="2"/>
            </p:cNvCxnSpPr>
            <p:nvPr/>
          </p:nvCxnSpPr>
          <p:spPr>
            <a:xfrm flipH="1" flipV="1">
              <a:off x="1210210" y="1784935"/>
              <a:ext cx="1045634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255844" y="1796059"/>
              <a:ext cx="1521646" cy="199352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79" y="2895600"/>
            <a:ext cx="487680" cy="487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79" y="2888055"/>
            <a:ext cx="487680" cy="4876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32" y="3768785"/>
            <a:ext cx="487680" cy="4876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32" y="3761012"/>
            <a:ext cx="487680" cy="48768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0" y="5267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Enforce serialization of computation that could conflict.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sz="4800" dirty="0" smtClean="0"/>
              <a:t>Mutual Exclusion Through Locking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743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25E-6 3.8547E-6 L -0.03353 -0.2938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" y="-1469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265E-6 3.09579E-6 L 0.23989 -0.20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5" y="-103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452E-6 3.16057E-6 L -0.11464 -0.1665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2" y="-832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452E-6 3.16057E-6 L 0.23971 -0.1665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5" y="-8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629E-6 -2.04072E-6 L 0.08459 -2.04072E-6 " pathEditMode="relative" ptsTypes="AA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decel="10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88 -0.20708 L 0.25499 -0.2876 " pathEditMode="relative" ptsTypes="AA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decel="100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decel="100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0" grpId="0" animBg="1"/>
      <p:bldP spid="72" grpId="0" animBg="1"/>
      <p:bldP spid="54" grpId="0"/>
      <p:bldP spid="5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ame 66"/>
          <p:cNvSpPr/>
          <p:nvPr/>
        </p:nvSpPr>
        <p:spPr>
          <a:xfrm rot="2700000">
            <a:off x="1984101" y="3141247"/>
            <a:ext cx="2448343" cy="2448342"/>
          </a:xfrm>
          <a:prstGeom prst="frame">
            <a:avLst>
              <a:gd name="adj1" fmla="val 2562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/>
          <p:cNvSpPr/>
          <p:nvPr/>
        </p:nvSpPr>
        <p:spPr>
          <a:xfrm rot="2700000">
            <a:off x="4606737" y="3141246"/>
            <a:ext cx="2448343" cy="2448342"/>
          </a:xfrm>
          <a:prstGeom prst="frame">
            <a:avLst>
              <a:gd name="adj1" fmla="val 2562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253622" cy="1143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6000" dirty="0" smtClean="0"/>
              <a:t>Markov Blanket Locks </a:t>
            </a:r>
            <a:endParaRPr lang="en-US" sz="7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9936"/>
            <a:ext cx="8229600" cy="4868064"/>
          </a:xfrm>
        </p:spPr>
        <p:txBody>
          <a:bodyPr>
            <a:normAutofit/>
          </a:bodyPr>
          <a:lstStyle/>
          <a:p>
            <a:r>
              <a:rPr lang="en-US" dirty="0" smtClean="0"/>
              <a:t>Read/Write Locks: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43773" y="3887984"/>
            <a:ext cx="248746" cy="253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725025" y="3000633"/>
            <a:ext cx="5669291" cy="2726800"/>
            <a:chOff x="1782214" y="3660503"/>
            <a:chExt cx="5669291" cy="2726800"/>
          </a:xfrm>
        </p:grpSpPr>
        <p:cxnSp>
          <p:nvCxnSpPr>
            <p:cNvPr id="7" name="Straight Connector 6"/>
            <p:cNvCxnSpPr>
              <a:stCxn id="13" idx="6"/>
              <a:endCxn id="15" idx="2"/>
            </p:cNvCxnSpPr>
            <p:nvPr/>
          </p:nvCxnSpPr>
          <p:spPr>
            <a:xfrm>
              <a:off x="2231384" y="3885088"/>
              <a:ext cx="477095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6" idx="6"/>
              <a:endCxn id="18" idx="2"/>
            </p:cNvCxnSpPr>
            <p:nvPr/>
          </p:nvCxnSpPr>
          <p:spPr>
            <a:xfrm>
              <a:off x="2231384" y="5023636"/>
              <a:ext cx="477095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9" idx="6"/>
              <a:endCxn id="21" idx="2"/>
            </p:cNvCxnSpPr>
            <p:nvPr/>
          </p:nvCxnSpPr>
          <p:spPr>
            <a:xfrm>
              <a:off x="2231384" y="6162184"/>
              <a:ext cx="477095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5" idx="4"/>
              <a:endCxn id="21" idx="0"/>
            </p:cNvCxnSpPr>
            <p:nvPr/>
          </p:nvCxnSpPr>
          <p:spPr>
            <a:xfrm rot="5400000">
              <a:off x="6312957" y="5023636"/>
              <a:ext cx="18279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4" idx="4"/>
              <a:endCxn id="20" idx="0"/>
            </p:cNvCxnSpPr>
            <p:nvPr/>
          </p:nvCxnSpPr>
          <p:spPr>
            <a:xfrm rot="5400000">
              <a:off x="3648855" y="5023636"/>
              <a:ext cx="18279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3" idx="4"/>
              <a:endCxn id="19" idx="0"/>
            </p:cNvCxnSpPr>
            <p:nvPr/>
          </p:nvCxnSpPr>
          <p:spPr>
            <a:xfrm rot="5400000">
              <a:off x="1092836" y="5023636"/>
              <a:ext cx="18279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1782214" y="3660503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338233" y="3660503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7002335" y="3660503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782214" y="4799051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338233" y="4799051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7002335" y="4799051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782214" y="5937599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338233" y="5937599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002335" y="5937599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27" name="Straight Connector 26"/>
            <p:cNvCxnSpPr>
              <a:stCxn id="28" idx="4"/>
              <a:endCxn id="30" idx="0"/>
            </p:cNvCxnSpPr>
            <p:nvPr/>
          </p:nvCxnSpPr>
          <p:spPr>
            <a:xfrm rot="5400000">
              <a:off x="4960612" y="5024170"/>
              <a:ext cx="18279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 bwMode="auto">
            <a:xfrm>
              <a:off x="5649990" y="3661037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649990" y="4799585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649990" y="5938133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cxnSp>
          <p:nvCxnSpPr>
            <p:cNvPr id="31" name="Straight Connector 30"/>
            <p:cNvCxnSpPr>
              <a:stCxn id="32" idx="4"/>
              <a:endCxn id="34" idx="0"/>
            </p:cNvCxnSpPr>
            <p:nvPr/>
          </p:nvCxnSpPr>
          <p:spPr>
            <a:xfrm rot="5400000">
              <a:off x="2351500" y="5024170"/>
              <a:ext cx="18279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3040878" y="3661037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040878" y="4799585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040878" y="5938133"/>
              <a:ext cx="449170" cy="4491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35" name="Group 9"/>
          <p:cNvGrpSpPr/>
          <p:nvPr/>
        </p:nvGrpSpPr>
        <p:grpSpPr>
          <a:xfrm>
            <a:off x="4574424" y="4138719"/>
            <a:ext cx="304800" cy="381000"/>
            <a:chOff x="5715000" y="5181600"/>
            <a:chExt cx="533400" cy="1005841"/>
          </a:xfrm>
        </p:grpSpPr>
        <p:sp>
          <p:nvSpPr>
            <p:cNvPr id="36" name="Oval 35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24" name="Group 9"/>
          <p:cNvGrpSpPr/>
          <p:nvPr/>
        </p:nvGrpSpPr>
        <p:grpSpPr>
          <a:xfrm>
            <a:off x="5664704" y="4138719"/>
            <a:ext cx="304800" cy="381000"/>
            <a:chOff x="5715000" y="5181600"/>
            <a:chExt cx="533400" cy="1005840"/>
          </a:xfrm>
        </p:grpSpPr>
        <p:sp>
          <p:nvSpPr>
            <p:cNvPr id="25" name="Oval 24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W</a:t>
              </a:r>
            </a:p>
          </p:txBody>
        </p:sp>
      </p:grpSp>
      <p:grpSp>
        <p:nvGrpSpPr>
          <p:cNvPr id="40" name="Group 9"/>
          <p:cNvGrpSpPr/>
          <p:nvPr/>
        </p:nvGrpSpPr>
        <p:grpSpPr>
          <a:xfrm>
            <a:off x="5664704" y="5094200"/>
            <a:ext cx="304800" cy="381000"/>
            <a:chOff x="5715000" y="5181600"/>
            <a:chExt cx="533400" cy="1005841"/>
          </a:xfrm>
        </p:grpSpPr>
        <p:sp>
          <p:nvSpPr>
            <p:cNvPr id="41" name="Oval 40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43" name="Group 9"/>
          <p:cNvGrpSpPr/>
          <p:nvPr/>
        </p:nvGrpSpPr>
        <p:grpSpPr>
          <a:xfrm>
            <a:off x="6783191" y="4130776"/>
            <a:ext cx="304800" cy="381000"/>
            <a:chOff x="5715000" y="5181600"/>
            <a:chExt cx="533400" cy="1005841"/>
          </a:xfrm>
        </p:grpSpPr>
        <p:sp>
          <p:nvSpPr>
            <p:cNvPr id="44" name="Oval 43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46" name="Group 9"/>
          <p:cNvGrpSpPr/>
          <p:nvPr/>
        </p:nvGrpSpPr>
        <p:grpSpPr>
          <a:xfrm>
            <a:off x="5664704" y="3166305"/>
            <a:ext cx="304800" cy="381000"/>
            <a:chOff x="5715000" y="5181600"/>
            <a:chExt cx="533400" cy="1005841"/>
          </a:xfrm>
        </p:grpSpPr>
        <p:sp>
          <p:nvSpPr>
            <p:cNvPr id="47" name="Oval 46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>
            <a:off x="2773064" y="3913527"/>
            <a:ext cx="248746" cy="253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0" name="Group 9"/>
          <p:cNvGrpSpPr/>
          <p:nvPr/>
        </p:nvGrpSpPr>
        <p:grpSpPr>
          <a:xfrm>
            <a:off x="3081075" y="4156037"/>
            <a:ext cx="304800" cy="381000"/>
            <a:chOff x="5715000" y="5181600"/>
            <a:chExt cx="533400" cy="1005840"/>
          </a:xfrm>
        </p:grpSpPr>
        <p:sp>
          <p:nvSpPr>
            <p:cNvPr id="51" name="Oval 50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715000" y="5730240"/>
              <a:ext cx="5334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W</a:t>
              </a:r>
            </a:p>
          </p:txBody>
        </p:sp>
      </p:grpSp>
      <p:grpSp>
        <p:nvGrpSpPr>
          <p:cNvPr id="53" name="Group 9"/>
          <p:cNvGrpSpPr/>
          <p:nvPr/>
        </p:nvGrpSpPr>
        <p:grpSpPr>
          <a:xfrm>
            <a:off x="4119404" y="4139253"/>
            <a:ext cx="304800" cy="381000"/>
            <a:chOff x="5715000" y="5181600"/>
            <a:chExt cx="533400" cy="1005841"/>
          </a:xfrm>
        </p:grpSpPr>
        <p:sp>
          <p:nvSpPr>
            <p:cNvPr id="54" name="Oval 53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56" name="Group 9"/>
          <p:cNvGrpSpPr/>
          <p:nvPr/>
        </p:nvGrpSpPr>
        <p:grpSpPr>
          <a:xfrm>
            <a:off x="3070162" y="5085293"/>
            <a:ext cx="304800" cy="381000"/>
            <a:chOff x="5715000" y="5181600"/>
            <a:chExt cx="533400" cy="1005841"/>
          </a:xfrm>
        </p:grpSpPr>
        <p:sp>
          <p:nvSpPr>
            <p:cNvPr id="57" name="Oval 56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59" name="Group 9"/>
          <p:cNvGrpSpPr/>
          <p:nvPr/>
        </p:nvGrpSpPr>
        <p:grpSpPr>
          <a:xfrm>
            <a:off x="1949610" y="4207351"/>
            <a:ext cx="304800" cy="381000"/>
            <a:chOff x="5715000" y="5181600"/>
            <a:chExt cx="533400" cy="1005841"/>
          </a:xfrm>
        </p:grpSpPr>
        <p:sp>
          <p:nvSpPr>
            <p:cNvPr id="60" name="Oval 59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  <p:grpSp>
        <p:nvGrpSpPr>
          <p:cNvPr id="64" name="Group 9"/>
          <p:cNvGrpSpPr/>
          <p:nvPr/>
        </p:nvGrpSpPr>
        <p:grpSpPr>
          <a:xfrm>
            <a:off x="3055874" y="3166305"/>
            <a:ext cx="304800" cy="381000"/>
            <a:chOff x="5715000" y="5181600"/>
            <a:chExt cx="533400" cy="1005841"/>
          </a:xfrm>
        </p:grpSpPr>
        <p:sp>
          <p:nvSpPr>
            <p:cNvPr id="65" name="Oval 64"/>
            <p:cNvSpPr/>
            <p:nvPr/>
          </p:nvSpPr>
          <p:spPr bwMode="auto">
            <a:xfrm>
              <a:off x="5774267" y="5181600"/>
              <a:ext cx="414867" cy="914400"/>
            </a:xfrm>
            <a:prstGeom prst="ellipse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5715000" y="5730240"/>
              <a:ext cx="533400" cy="45720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04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Markov Blanket 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Eliminate fixed schedule and global coordination</a:t>
            </a:r>
          </a:p>
          <a:p>
            <a:r>
              <a:rPr lang="en-US" dirty="0" smtClean="0"/>
              <a:t>Supports more advanced block sampling  </a:t>
            </a:r>
          </a:p>
          <a:p>
            <a:r>
              <a:rPr lang="en-US" dirty="0" smtClean="0"/>
              <a:t>Expected Parallelism: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cs typeface="Gill Sans Light"/>
              </a:rPr>
              <a:pPr/>
              <a:t>32</a:t>
            </a:fld>
            <a:endParaRPr lang="en-US">
              <a:cs typeface="Gill Sans Light"/>
            </a:endParaRPr>
          </a:p>
        </p:txBody>
      </p:sp>
      <p:pic>
        <p:nvPicPr>
          <p:cNvPr id="7" name="Picture 6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" y="4040833"/>
            <a:ext cx="7115796" cy="146044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844373" y="5286414"/>
            <a:ext cx="1993255" cy="840302"/>
            <a:chOff x="2844373" y="5786783"/>
            <a:chExt cx="1993255" cy="840302"/>
          </a:xfrm>
        </p:grpSpPr>
        <p:sp>
          <p:nvSpPr>
            <p:cNvPr id="17" name="TextBox 16"/>
            <p:cNvSpPr txBox="1"/>
            <p:nvPr/>
          </p:nvSpPr>
          <p:spPr>
            <a:xfrm>
              <a:off x="3053816" y="6165420"/>
              <a:ext cx="1783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# Processors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844373" y="5786783"/>
              <a:ext cx="695415" cy="607391"/>
            </a:xfrm>
            <a:custGeom>
              <a:avLst/>
              <a:gdLst>
                <a:gd name="connsiteX0" fmla="*/ 300735 w 760510"/>
                <a:gd name="connsiteY0" fmla="*/ 607391 h 607391"/>
                <a:gd name="connsiteX1" fmla="*/ 13604 w 760510"/>
                <a:gd name="connsiteY1" fmla="*/ 331304 h 607391"/>
                <a:gd name="connsiteX2" fmla="*/ 687256 w 760510"/>
                <a:gd name="connsiteY2" fmla="*/ 143565 h 607391"/>
                <a:gd name="connsiteX3" fmla="*/ 742474 w 760510"/>
                <a:gd name="connsiteY3" fmla="*/ 0 h 607391"/>
                <a:gd name="connsiteX0" fmla="*/ 163840 w 613929"/>
                <a:gd name="connsiteY0" fmla="*/ 607391 h 607391"/>
                <a:gd name="connsiteX1" fmla="*/ 34049 w 613929"/>
                <a:gd name="connsiteY1" fmla="*/ 275114 h 607391"/>
                <a:gd name="connsiteX2" fmla="*/ 550361 w 613929"/>
                <a:gd name="connsiteY2" fmla="*/ 143565 h 607391"/>
                <a:gd name="connsiteX3" fmla="*/ 605579 w 613929"/>
                <a:gd name="connsiteY3" fmla="*/ 0 h 607391"/>
                <a:gd name="connsiteX0" fmla="*/ 170498 w 681824"/>
                <a:gd name="connsiteY0" fmla="*/ 607391 h 607391"/>
                <a:gd name="connsiteX1" fmla="*/ 40707 w 681824"/>
                <a:gd name="connsiteY1" fmla="*/ 275114 h 607391"/>
                <a:gd name="connsiteX2" fmla="*/ 646928 w 681824"/>
                <a:gd name="connsiteY2" fmla="*/ 278421 h 607391"/>
                <a:gd name="connsiteX3" fmla="*/ 612237 w 681824"/>
                <a:gd name="connsiteY3" fmla="*/ 0 h 607391"/>
                <a:gd name="connsiteX0" fmla="*/ 170498 w 695415"/>
                <a:gd name="connsiteY0" fmla="*/ 607391 h 607391"/>
                <a:gd name="connsiteX1" fmla="*/ 40707 w 695415"/>
                <a:gd name="connsiteY1" fmla="*/ 275114 h 607391"/>
                <a:gd name="connsiteX2" fmla="*/ 646928 w 695415"/>
                <a:gd name="connsiteY2" fmla="*/ 278421 h 607391"/>
                <a:gd name="connsiteX3" fmla="*/ 657192 w 695415"/>
                <a:gd name="connsiteY3" fmla="*/ 0 h 60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15" h="607391">
                  <a:moveTo>
                    <a:pt x="170498" y="607391"/>
                  </a:moveTo>
                  <a:cubicBezTo>
                    <a:pt x="-5278" y="507999"/>
                    <a:pt x="-38698" y="329942"/>
                    <a:pt x="40707" y="275114"/>
                  </a:cubicBezTo>
                  <a:cubicBezTo>
                    <a:pt x="120112" y="220286"/>
                    <a:pt x="544181" y="324273"/>
                    <a:pt x="646928" y="278421"/>
                  </a:cubicBezTo>
                  <a:cubicBezTo>
                    <a:pt x="749675" y="232569"/>
                    <a:pt x="657192" y="0"/>
                    <a:pt x="657192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490088" y="5496240"/>
            <a:ext cx="1936256" cy="630476"/>
            <a:chOff x="5490088" y="5996609"/>
            <a:chExt cx="1936256" cy="630476"/>
          </a:xfrm>
        </p:grpSpPr>
        <p:sp>
          <p:nvSpPr>
            <p:cNvPr id="18" name="TextBox 17"/>
            <p:cNvSpPr txBox="1"/>
            <p:nvPr/>
          </p:nvSpPr>
          <p:spPr>
            <a:xfrm>
              <a:off x="5490088" y="6165420"/>
              <a:ext cx="14949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# Variables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12609" y="5996609"/>
              <a:ext cx="413735" cy="480064"/>
            </a:xfrm>
            <a:custGeom>
              <a:avLst/>
              <a:gdLst>
                <a:gd name="connsiteX0" fmla="*/ 0 w 413735"/>
                <a:gd name="connsiteY0" fmla="*/ 452782 h 480064"/>
                <a:gd name="connsiteX1" fmla="*/ 397565 w 413735"/>
                <a:gd name="connsiteY1" fmla="*/ 430695 h 480064"/>
                <a:gd name="connsiteX2" fmla="*/ 342348 w 413735"/>
                <a:gd name="connsiteY2" fmla="*/ 0 h 48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735" h="480064">
                  <a:moveTo>
                    <a:pt x="0" y="452782"/>
                  </a:moveTo>
                  <a:cubicBezTo>
                    <a:pt x="170253" y="479470"/>
                    <a:pt x="340507" y="506159"/>
                    <a:pt x="397565" y="430695"/>
                  </a:cubicBezTo>
                  <a:cubicBezTo>
                    <a:pt x="454623" y="355231"/>
                    <a:pt x="342348" y="0"/>
                    <a:pt x="342348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16872" y="3810000"/>
            <a:ext cx="1988196" cy="769215"/>
            <a:chOff x="6616872" y="4310369"/>
            <a:chExt cx="1988196" cy="769215"/>
          </a:xfrm>
        </p:grpSpPr>
        <p:sp>
          <p:nvSpPr>
            <p:cNvPr id="21" name="TextBox 20"/>
            <p:cNvSpPr txBox="1"/>
            <p:nvPr/>
          </p:nvSpPr>
          <p:spPr>
            <a:xfrm>
              <a:off x="6906015" y="4310369"/>
              <a:ext cx="16990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/>
                  <a:cs typeface="Gill Sans Light"/>
                </a:rPr>
                <a:t>Max Degree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16872" y="4551397"/>
              <a:ext cx="445796" cy="528187"/>
            </a:xfrm>
            <a:custGeom>
              <a:avLst/>
              <a:gdLst>
                <a:gd name="connsiteX0" fmla="*/ 272385 w 445796"/>
                <a:gd name="connsiteY0" fmla="*/ 0 h 528187"/>
                <a:gd name="connsiteX1" fmla="*/ 2659 w 445796"/>
                <a:gd name="connsiteY1" fmla="*/ 112380 h 528187"/>
                <a:gd name="connsiteX2" fmla="*/ 418487 w 445796"/>
                <a:gd name="connsiteY2" fmla="*/ 314664 h 528187"/>
                <a:gd name="connsiteX3" fmla="*/ 407248 w 445796"/>
                <a:gd name="connsiteY3" fmla="*/ 528187 h 52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796" h="528187">
                  <a:moveTo>
                    <a:pt x="272385" y="0"/>
                  </a:moveTo>
                  <a:cubicBezTo>
                    <a:pt x="125347" y="29968"/>
                    <a:pt x="-21691" y="59936"/>
                    <a:pt x="2659" y="112380"/>
                  </a:cubicBezTo>
                  <a:cubicBezTo>
                    <a:pt x="27009" y="164824"/>
                    <a:pt x="351056" y="245363"/>
                    <a:pt x="418487" y="314664"/>
                  </a:cubicBezTo>
                  <a:cubicBezTo>
                    <a:pt x="485918" y="383965"/>
                    <a:pt x="407248" y="528187"/>
                    <a:pt x="407248" y="528187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52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14"/>
    </mc:Choice>
    <mc:Fallback xmlns="">
      <p:transition xmlns:p14="http://schemas.microsoft.com/office/powerpoint/2010/main" spd="slow" advTm="2991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676399"/>
          </a:xfrm>
        </p:spPr>
        <p:txBody>
          <a:bodyPr/>
          <a:lstStyle/>
          <a:p>
            <a:r>
              <a:rPr lang="en-US" sz="4800" dirty="0" smtClean="0"/>
              <a:t>A System for Mutual Exclusion on</a:t>
            </a:r>
            <a:br>
              <a:rPr lang="en-US" sz="4800" dirty="0" smtClean="0"/>
            </a:br>
            <a:r>
              <a:rPr lang="en-US" sz="4800" dirty="0" smtClean="0"/>
              <a:t>Markov Random Fields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209800"/>
          </a:xfrm>
        </p:spPr>
        <p:txBody>
          <a:bodyPr/>
          <a:lstStyle/>
          <a:p>
            <a:r>
              <a:rPr lang="en-US" dirty="0" err="1" smtClean="0"/>
              <a:t>GraphLab</a:t>
            </a:r>
            <a:r>
              <a:rPr lang="en-US" dirty="0" smtClean="0"/>
              <a:t>/PowerGraph </a:t>
            </a:r>
            <a:r>
              <a:rPr lang="en-US" sz="2800" dirty="0" smtClean="0"/>
              <a:t>[UAI’10, OSDI’12]</a:t>
            </a:r>
            <a:r>
              <a:rPr lang="en-US" dirty="0" smtClean="0"/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Chromatic Sampling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Markov Blanket Locks + Block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624254"/>
            <a:ext cx="3657600" cy="13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4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95400"/>
          </a:xfrm>
        </p:spPr>
        <p:txBody>
          <a:bodyPr/>
          <a:lstStyle/>
          <a:p>
            <a:r>
              <a:rPr lang="en-US" sz="6000" dirty="0" smtClean="0"/>
              <a:t>Limitation</a:t>
            </a:r>
            <a:br>
              <a:rPr lang="en-US" sz="6000" dirty="0" smtClean="0"/>
            </a:br>
            <a:r>
              <a:rPr lang="en-US" sz="4400" dirty="0" smtClean="0"/>
              <a:t>Densely Connected MRF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038600"/>
          </a:xfrm>
        </p:spPr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V-Structures:</a:t>
            </a:r>
            <a:r>
              <a:rPr lang="en-US" dirty="0"/>
              <a:t> observations couple many </a:t>
            </a:r>
            <a:r>
              <a:rPr lang="en-US" dirty="0" smtClean="0"/>
              <a:t>variables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Collapsed models: </a:t>
            </a:r>
            <a:r>
              <a:rPr lang="en-US" dirty="0"/>
              <a:t>c</a:t>
            </a:r>
            <a:r>
              <a:rPr lang="en-US" dirty="0" smtClean="0"/>
              <a:t>lique-like MRFs</a:t>
            </a:r>
          </a:p>
          <a:p>
            <a:r>
              <a:rPr lang="en-US" dirty="0" smtClean="0"/>
              <a:t>Mutual exclusion </a:t>
            </a:r>
            <a:r>
              <a:rPr lang="en-US" i="1" dirty="0" smtClean="0">
                <a:solidFill>
                  <a:srgbClr val="3366FF"/>
                </a:solidFill>
              </a:rPr>
              <a:t>pessimistically </a:t>
            </a:r>
            <a:r>
              <a:rPr lang="en-US" dirty="0" smtClean="0"/>
              <a:t>serializes computation that </a:t>
            </a:r>
            <a:r>
              <a:rPr lang="en-US" i="1" dirty="0" smtClean="0">
                <a:solidFill>
                  <a:srgbClr val="3366FF"/>
                </a:solidFill>
              </a:rPr>
              <a:t>could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interfere.</a:t>
            </a:r>
            <a:endParaRPr lang="en-US" dirty="0"/>
          </a:p>
          <a:p>
            <a:pPr algn="ctr"/>
            <a:r>
              <a:rPr lang="en-US" sz="3600" dirty="0" smtClean="0"/>
              <a:t>Can we be </a:t>
            </a:r>
            <a:r>
              <a:rPr lang="en-US" sz="3600" i="1" dirty="0" smtClean="0">
                <a:solidFill>
                  <a:srgbClr val="3366FF"/>
                </a:solidFill>
              </a:rPr>
              <a:t>optimistic</a:t>
            </a:r>
            <a:r>
              <a:rPr lang="en-US" sz="3600" dirty="0">
                <a:solidFill>
                  <a:srgbClr val="3366FF"/>
                </a:solidFill>
              </a:rPr>
              <a:t> </a:t>
            </a:r>
            <a:r>
              <a:rPr lang="en-US" sz="3600" dirty="0" smtClean="0"/>
              <a:t>and only serialize computation that </a:t>
            </a:r>
            <a:r>
              <a:rPr lang="en-US" sz="3600" i="1" dirty="0" smtClean="0">
                <a:solidFill>
                  <a:srgbClr val="3366FF"/>
                </a:solidFill>
              </a:rPr>
              <a:t>does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smtClean="0"/>
              <a:t>interfere?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1524000" y="2144401"/>
            <a:ext cx="1292842" cy="1159494"/>
            <a:chOff x="1524000" y="2144401"/>
            <a:chExt cx="1292842" cy="1159494"/>
          </a:xfrm>
        </p:grpSpPr>
        <p:sp>
          <p:nvSpPr>
            <p:cNvPr id="2" name="TextBox 1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6477813" y="3886200"/>
            <a:ext cx="1904187" cy="1905000"/>
            <a:chOff x="6184257" y="3657600"/>
            <a:chExt cx="1904187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6184257" y="4731603"/>
              <a:ext cx="19041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Asynchronous 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30" name="Straight Arrow Connector 29"/>
              <p:cNvCxnSpPr>
                <a:endCxn id="24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25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endCxn id="26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27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/>
          <p:cNvGrpSpPr/>
          <p:nvPr/>
        </p:nvGrpSpPr>
        <p:grpSpPr>
          <a:xfrm>
            <a:off x="3810000" y="1653808"/>
            <a:ext cx="1304564" cy="1650087"/>
            <a:chOff x="3724636" y="1653808"/>
            <a:chExt cx="1304564" cy="1650087"/>
          </a:xfrm>
        </p:grpSpPr>
        <p:grpSp>
          <p:nvGrpSpPr>
            <p:cNvPr id="78" name="Group 77"/>
            <p:cNvGrpSpPr/>
            <p:nvPr/>
          </p:nvGrpSpPr>
          <p:grpSpPr>
            <a:xfrm>
              <a:off x="3832883" y="1653808"/>
              <a:ext cx="1088402" cy="713721"/>
              <a:chOff x="3733800" y="1676400"/>
              <a:chExt cx="1088402" cy="713721"/>
            </a:xfrm>
          </p:grpSpPr>
          <p:cxnSp>
            <p:nvCxnSpPr>
              <p:cNvPr id="60" name="Straight Connector 59"/>
              <p:cNvCxnSpPr>
                <a:stCxn id="66" idx="6"/>
                <a:endCxn id="68" idx="2"/>
              </p:cNvCxnSpPr>
              <p:nvPr/>
            </p:nvCxnSpPr>
            <p:spPr>
              <a:xfrm>
                <a:off x="3998110" y="1893554"/>
                <a:ext cx="5721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9" idx="6"/>
                <a:endCxn id="71" idx="2"/>
              </p:cNvCxnSpPr>
              <p:nvPr/>
            </p:nvCxnSpPr>
            <p:spPr>
              <a:xfrm>
                <a:off x="3998110" y="2264442"/>
                <a:ext cx="572174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8" idx="4"/>
                <a:endCxn id="71" idx="0"/>
              </p:cNvCxnSpPr>
              <p:nvPr/>
            </p:nvCxnSpPr>
            <p:spPr>
              <a:xfrm>
                <a:off x="4677987" y="1999023"/>
                <a:ext cx="0" cy="1599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67" idx="4"/>
                <a:endCxn id="70" idx="0"/>
              </p:cNvCxnSpPr>
              <p:nvPr/>
            </p:nvCxnSpPr>
            <p:spPr>
              <a:xfrm>
                <a:off x="4277835" y="1999023"/>
                <a:ext cx="0" cy="15994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6" idx="4"/>
                <a:endCxn id="69" idx="0"/>
              </p:cNvCxnSpPr>
              <p:nvPr/>
            </p:nvCxnSpPr>
            <p:spPr>
              <a:xfrm>
                <a:off x="3890407" y="1999023"/>
                <a:ext cx="0" cy="15994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 bwMode="auto">
              <a:xfrm>
                <a:off x="3782704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4170132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4570284" y="1788084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3782704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4170132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4570284" y="2158972"/>
                <a:ext cx="215406" cy="21093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3733800" y="2141876"/>
                <a:ext cx="178693" cy="223367"/>
                <a:chOff x="1708947" y="4651401"/>
                <a:chExt cx="178693" cy="223367"/>
              </a:xfrm>
            </p:grpSpPr>
            <p:sp>
              <p:nvSpPr>
                <p:cNvPr id="58" name="Oval 57"/>
                <p:cNvSpPr/>
                <p:nvPr/>
              </p:nvSpPr>
              <p:spPr bwMode="auto">
                <a:xfrm>
                  <a:off x="1728802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1708947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4643509" y="2166754"/>
                <a:ext cx="178693" cy="223367"/>
                <a:chOff x="1686861" y="4651401"/>
                <a:chExt cx="178693" cy="223367"/>
              </a:xfrm>
            </p:grpSpPr>
            <p:sp>
              <p:nvSpPr>
                <p:cNvPr id="54" name="Oval 53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4147884" y="1676400"/>
                <a:ext cx="178693" cy="223367"/>
                <a:chOff x="1686861" y="4651401"/>
                <a:chExt cx="178693" cy="223367"/>
              </a:xfrm>
            </p:grpSpPr>
            <p:sp>
              <p:nvSpPr>
                <p:cNvPr id="52" name="Oval 51"/>
                <p:cNvSpPr/>
                <p:nvPr/>
              </p:nvSpPr>
              <p:spPr bwMode="auto">
                <a:xfrm>
                  <a:off x="1706716" y="4651401"/>
                  <a:ext cx="138984" cy="203061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 bwMode="auto">
                <a:xfrm>
                  <a:off x="1686861" y="4773238"/>
                  <a:ext cx="178693" cy="10153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H="1">
                <a:off x="4385538" y="2042845"/>
                <a:ext cx="138984" cy="154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3724636" y="2472898"/>
              <a:ext cx="13045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Mutual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Exclusion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05579" y="1641792"/>
            <a:ext cx="1762021" cy="2031434"/>
            <a:chOff x="5786206" y="1641792"/>
            <a:chExt cx="1762021" cy="2031434"/>
          </a:xfrm>
        </p:grpSpPr>
        <p:sp>
          <p:nvSpPr>
            <p:cNvPr id="80" name="TextBox 79"/>
            <p:cNvSpPr txBox="1"/>
            <p:nvPr/>
          </p:nvSpPr>
          <p:spPr>
            <a:xfrm>
              <a:off x="5786206" y="2472898"/>
              <a:ext cx="1762021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Optimistic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Concurrency </a:t>
              </a:r>
              <a:br>
                <a:rPr lang="en-US" sz="2400" dirty="0" smtClean="0">
                  <a:latin typeface="Gill Sans Light"/>
                  <a:cs typeface="Gill Sans Light"/>
                </a:rPr>
              </a:br>
              <a:r>
                <a:rPr lang="en-US" sz="2400" dirty="0" smtClean="0">
                  <a:latin typeface="Gill Sans Light"/>
                  <a:cs typeface="Gill Sans Light"/>
                </a:rPr>
                <a:t>Control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845957" y="1641792"/>
              <a:ext cx="1642519" cy="725737"/>
              <a:chOff x="1751321" y="3922463"/>
              <a:chExt cx="1642519" cy="725737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751321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772605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56121" y="3922463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798780" y="4126468"/>
                <a:ext cx="5950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Safe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19873670">
                <a:off x="1773358" y="4099411"/>
                <a:ext cx="870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Unsafe</a:t>
                </a:r>
              </a:p>
            </p:txBody>
          </p:sp>
        </p:grpSp>
      </p:grpSp>
      <p:sp>
        <p:nvSpPr>
          <p:cNvPr id="8" name="Left Arrow 7"/>
          <p:cNvSpPr/>
          <p:nvPr/>
        </p:nvSpPr>
        <p:spPr>
          <a:xfrm rot="5400000">
            <a:off x="-1647236" y="3390900"/>
            <a:ext cx="4800600" cy="12954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28036" y="5573934"/>
            <a:ext cx="8252668" cy="1182093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376525" y="1447800"/>
            <a:ext cx="2171514" cy="2286000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4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606E-6 -2.75591E-6 L 0.23337 -2.75591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7200" y="18633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>
                <a:latin typeface="Gill Sans Light"/>
                <a:cs typeface="Gill Sans Light"/>
              </a:rPr>
              <a:t>Optimistic</a:t>
            </a:r>
            <a:r>
              <a:rPr lang="en-US" sz="6600" dirty="0" smtClean="0">
                <a:latin typeface="Gill Sans Light"/>
                <a:cs typeface="Gill Sans Light"/>
              </a:rPr>
              <a:t> Concurrency Control</a:t>
            </a:r>
          </a:p>
          <a:p>
            <a:pPr algn="ctr"/>
            <a:r>
              <a:rPr lang="en-US" sz="4400" dirty="0">
                <a:latin typeface="Gill Sans Light"/>
                <a:cs typeface="Gill Sans Light"/>
              </a:rPr>
              <a:t>a</a:t>
            </a:r>
            <a:r>
              <a:rPr lang="en-US" sz="4400" dirty="0" smtClean="0">
                <a:latin typeface="Gill Sans Light"/>
                <a:cs typeface="Gill Sans Light"/>
              </a:rPr>
              <a:t>ssume the best and correct</a:t>
            </a:r>
            <a:endParaRPr lang="en-US" sz="4800" dirty="0" smtClean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157" y="3048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400" dirty="0">
                <a:latin typeface="Gill Sans Light"/>
                <a:cs typeface="Gill Sans Light"/>
              </a:rPr>
              <a:t>X. Pan, </a:t>
            </a:r>
            <a:r>
              <a:rPr lang="en-US" sz="2400" dirty="0">
                <a:solidFill>
                  <a:srgbClr val="3366FF"/>
                </a:solidFill>
                <a:latin typeface="Gill Sans Light"/>
                <a:cs typeface="Gill Sans Light"/>
              </a:rPr>
              <a:t>J. Gonzalez</a:t>
            </a:r>
            <a:r>
              <a:rPr lang="en-US" sz="2400" dirty="0">
                <a:latin typeface="Gill Sans Light"/>
                <a:cs typeface="Gill Sans Light"/>
              </a:rPr>
              <a:t>, S. </a:t>
            </a:r>
            <a:r>
              <a:rPr lang="en-US" sz="2400" dirty="0" err="1">
                <a:latin typeface="Gill Sans Light"/>
                <a:cs typeface="Gill Sans Light"/>
              </a:rPr>
              <a:t>Jegelka</a:t>
            </a:r>
            <a:r>
              <a:rPr lang="en-US" sz="2400" dirty="0">
                <a:latin typeface="Gill Sans Light"/>
                <a:cs typeface="Gill Sans Light"/>
              </a:rPr>
              <a:t>, T. Broderick, M. Jordan. Optimistic Concurrency Control for Distributed Unsupervised Learning. NIPS’13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12" y="4122003"/>
            <a:ext cx="1847088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38" y="4122003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974" y="4122003"/>
            <a:ext cx="159715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4122003"/>
            <a:ext cx="1219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950803"/>
            <a:ext cx="1185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Gill Sans Light"/>
                <a:cs typeface="Gill Sans Light"/>
              </a:rPr>
              <a:t>Xinghao</a:t>
            </a:r>
            <a:endParaRPr lang="en-US" sz="2400" dirty="0" smtClean="0">
              <a:latin typeface="Gill Sans Light"/>
              <a:cs typeface="Gill Sans Light"/>
            </a:endParaRPr>
          </a:p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7133" y="5950803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Tamara</a:t>
            </a:r>
          </a:p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Broderick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2600" y="5950803"/>
            <a:ext cx="1130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Light"/>
                <a:cs typeface="Gill Sans Light"/>
              </a:rPr>
              <a:t>Stefanie </a:t>
            </a:r>
          </a:p>
          <a:p>
            <a:pPr algn="ctr"/>
            <a:r>
              <a:rPr lang="en-US" sz="2400" dirty="0" err="1" smtClean="0">
                <a:latin typeface="Gill Sans Light"/>
                <a:cs typeface="Gill Sans Light"/>
              </a:rPr>
              <a:t>Jegelka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5950803"/>
            <a:ext cx="1098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Michael</a:t>
            </a:r>
          </a:p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Jordan</a:t>
            </a:r>
          </a:p>
        </p:txBody>
      </p:sp>
    </p:spTree>
    <p:extLst>
      <p:ext uri="{BB962C8B-B14F-4D97-AF65-F5344CB8AC3E}">
        <p14:creationId xmlns:p14="http://schemas.microsoft.com/office/powerpoint/2010/main" val="341666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r>
              <a:rPr lang="en-US" dirty="0" smtClean="0"/>
              <a:t>Classic idea from Database Systems:</a:t>
            </a:r>
          </a:p>
          <a:p>
            <a:pPr algn="ctr"/>
            <a:r>
              <a:rPr lang="en-US" sz="2400" dirty="0"/>
              <a:t>Kung &amp; Robinson. </a:t>
            </a:r>
            <a:r>
              <a:rPr lang="en-US" sz="2400" i="1" dirty="0"/>
              <a:t>On optimistic methods for concurrency control.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ACM Transactions on Database </a:t>
            </a:r>
            <a:r>
              <a:rPr lang="en-US" sz="2400" dirty="0" smtClean="0"/>
              <a:t>Systems. </a:t>
            </a:r>
            <a:r>
              <a:rPr lang="en-US" sz="2400" i="1" dirty="0">
                <a:solidFill>
                  <a:srgbClr val="3366FF"/>
                </a:solidFill>
              </a:rPr>
              <a:t>1981</a:t>
            </a:r>
          </a:p>
          <a:p>
            <a:r>
              <a:rPr lang="en-US" dirty="0" smtClean="0"/>
              <a:t>Assume most operations won’t conflict: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Execute operations without blocking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chemeClr val="accent2"/>
                </a:solidFill>
              </a:rPr>
              <a:t>Frequent case is fast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Identify and resolve conflicts </a:t>
            </a:r>
            <a:r>
              <a:rPr lang="en-US" i="1" dirty="0" smtClean="0"/>
              <a:t>after</a:t>
            </a:r>
            <a:r>
              <a:rPr lang="en-US" dirty="0" smtClean="0"/>
              <a:t> they occur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C0504D"/>
                </a:solidFill>
              </a:rPr>
              <a:t>Infrequent case with potentially costly resolution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3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451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00926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239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35483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535632" y="1943393"/>
            <a:ext cx="4548192" cy="1099757"/>
            <a:chOff x="1535632" y="1943393"/>
            <a:chExt cx="4548192" cy="1099757"/>
          </a:xfrm>
        </p:grpSpPr>
        <p:cxnSp>
          <p:nvCxnSpPr>
            <p:cNvPr id="22" name="Straight Connector 21"/>
            <p:cNvCxnSpPr>
              <a:stCxn id="4" idx="0"/>
              <a:endCxn id="13" idx="2"/>
            </p:cNvCxnSpPr>
            <p:nvPr/>
          </p:nvCxnSpPr>
          <p:spPr>
            <a:xfrm flipV="1">
              <a:off x="1535632" y="1943393"/>
              <a:ext cx="269392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" idx="0"/>
              <a:endCxn id="18" idx="2"/>
            </p:cNvCxnSpPr>
            <p:nvPr/>
          </p:nvCxnSpPr>
          <p:spPr>
            <a:xfrm flipV="1">
              <a:off x="1535632" y="1943393"/>
              <a:ext cx="4548192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35632" y="1943393"/>
            <a:ext cx="6259709" cy="2004647"/>
            <a:chOff x="1535632" y="1943393"/>
            <a:chExt cx="6259709" cy="2004647"/>
          </a:xfrm>
        </p:grpSpPr>
        <p:cxnSp>
          <p:nvCxnSpPr>
            <p:cNvPr id="47" name="Straight Arrow Connector 46"/>
            <p:cNvCxnSpPr>
              <a:stCxn id="5" idx="0"/>
              <a:endCxn id="14" idx="2"/>
            </p:cNvCxnSpPr>
            <p:nvPr/>
          </p:nvCxnSpPr>
          <p:spPr>
            <a:xfrm flipV="1">
              <a:off x="1535632" y="1943393"/>
              <a:ext cx="1125152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" idx="0"/>
              <a:endCxn id="20" idx="2"/>
            </p:cNvCxnSpPr>
            <p:nvPr/>
          </p:nvCxnSpPr>
          <p:spPr>
            <a:xfrm flipV="1">
              <a:off x="1535632" y="1943393"/>
              <a:ext cx="625970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Allow computation to proceed without blocking.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36151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45166" y="164158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00926" y="1641587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966991" y="1641587"/>
            <a:ext cx="522146" cy="312042"/>
            <a:chOff x="4966991" y="1641587"/>
            <a:chExt cx="522146" cy="312042"/>
          </a:xfrm>
        </p:grpSpPr>
        <p:sp>
          <p:nvSpPr>
            <p:cNvPr id="71" name="Rectangle 70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805024" y="1943393"/>
            <a:ext cx="3292504" cy="1099757"/>
            <a:chOff x="1725901" y="1959991"/>
            <a:chExt cx="3292504" cy="1099757"/>
          </a:xfrm>
        </p:grpSpPr>
        <p:cxnSp>
          <p:nvCxnSpPr>
            <p:cNvPr id="22" name="Straight Connector 21"/>
            <p:cNvCxnSpPr>
              <a:stCxn id="6" idx="0"/>
              <a:endCxn id="13" idx="2"/>
            </p:cNvCxnSpPr>
            <p:nvPr/>
          </p:nvCxnSpPr>
          <p:spPr>
            <a:xfrm flipH="1" flipV="1">
              <a:off x="1725901" y="1959991"/>
              <a:ext cx="1116833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6" idx="0"/>
              <a:endCxn id="71" idx="2"/>
            </p:cNvCxnSpPr>
            <p:nvPr/>
          </p:nvCxnSpPr>
          <p:spPr>
            <a:xfrm flipV="1">
              <a:off x="2842734" y="1966049"/>
              <a:ext cx="2175671" cy="109369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660784" y="1943393"/>
            <a:ext cx="2673216" cy="2004647"/>
            <a:chOff x="2660784" y="1943393"/>
            <a:chExt cx="2673216" cy="2004647"/>
          </a:xfrm>
        </p:grpSpPr>
        <p:cxnSp>
          <p:nvCxnSpPr>
            <p:cNvPr id="47" name="Straight Arrow Connector 46"/>
            <p:cNvCxnSpPr>
              <a:stCxn id="7" idx="0"/>
              <a:endCxn id="14" idx="2"/>
            </p:cNvCxnSpPr>
            <p:nvPr/>
          </p:nvCxnSpPr>
          <p:spPr>
            <a:xfrm flipH="1" flipV="1">
              <a:off x="2660784" y="1943393"/>
              <a:ext cx="261073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7" idx="0"/>
            </p:cNvCxnSpPr>
            <p:nvPr/>
          </p:nvCxnSpPr>
          <p:spPr>
            <a:xfrm flipV="1">
              <a:off x="2921857" y="1953629"/>
              <a:ext cx="2412143" cy="1994411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41591" y="1672235"/>
            <a:ext cx="5693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Gill Sans MT"/>
              </a:rPr>
              <a:t>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9450" y="1600200"/>
            <a:ext cx="1052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Validate potential conflicts.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2297668"/>
            <a:ext cx="154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Valid outcome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5178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51" grpId="0"/>
      <p:bldP spid="51" grpId="1"/>
      <p:bldP spid="52" grpId="0"/>
      <p:bldP spid="52" grpId="1"/>
      <p:bldP spid="40" grpId="0"/>
      <p:bldP spid="4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07696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602482"/>
              <a:gd name="connsiteY0" fmla="*/ 78828 h 7050690"/>
              <a:gd name="connsiteX1" fmla="*/ 3529725 w 7602482"/>
              <a:gd name="connsiteY1" fmla="*/ 3529724 h 7050690"/>
              <a:gd name="connsiteX2" fmla="*/ 6936828 w 7602482"/>
              <a:gd name="connsiteY2" fmla="*/ 2452414 h 7050690"/>
              <a:gd name="connsiteX3" fmla="*/ 7602482 w 7602482"/>
              <a:gd name="connsiteY3" fmla="*/ 3091794 h 7050690"/>
              <a:gd name="connsiteX4" fmla="*/ 7076966 w 7602482"/>
              <a:gd name="connsiteY4" fmla="*/ 7050690 h 7050690"/>
              <a:gd name="connsiteX5" fmla="*/ 0 w 7602482"/>
              <a:gd name="connsiteY5" fmla="*/ 7024414 h 7050690"/>
              <a:gd name="connsiteX6" fmla="*/ 140138 w 7602482"/>
              <a:gd name="connsiteY6" fmla="*/ 0 h 7050690"/>
              <a:gd name="connsiteX7" fmla="*/ 2023242 w 7602482"/>
              <a:gd name="connsiteY7" fmla="*/ 17517 h 7050690"/>
              <a:gd name="connsiteX8" fmla="*/ 2023242 w 7602482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2023242 w 7076966"/>
              <a:gd name="connsiteY7" fmla="*/ 78828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6966" h="7050690">
                <a:moveTo>
                  <a:pt x="7059448" y="350345"/>
                </a:moveTo>
                <a:lnTo>
                  <a:pt x="3529725" y="3529724"/>
                </a:lnTo>
                <a:lnTo>
                  <a:pt x="6928069" y="2417380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6411311" y="0"/>
                </a:lnTo>
                <a:lnTo>
                  <a:pt x="7059448" y="350345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24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55471" y="1641587"/>
            <a:ext cx="522146" cy="312042"/>
            <a:chOff x="4966991" y="1641587"/>
            <a:chExt cx="522146" cy="312042"/>
          </a:xfrm>
        </p:grpSpPr>
        <p:sp>
          <p:nvSpPr>
            <p:cNvPr id="71" name="Rectangle 70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516544" y="1943393"/>
            <a:ext cx="3423040" cy="1099757"/>
            <a:chOff x="3437421" y="1959991"/>
            <a:chExt cx="3423040" cy="1099757"/>
          </a:xfrm>
        </p:grpSpPr>
        <p:cxnSp>
          <p:nvCxnSpPr>
            <p:cNvPr id="22" name="Straight Connector 21"/>
            <p:cNvCxnSpPr>
              <a:stCxn id="8" idx="0"/>
              <a:endCxn id="15" idx="2"/>
            </p:cNvCxnSpPr>
            <p:nvPr/>
          </p:nvCxnSpPr>
          <p:spPr>
            <a:xfrm flipH="1" flipV="1">
              <a:off x="3437421" y="1959991"/>
              <a:ext cx="800139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  <a:endCxn id="19" idx="2"/>
            </p:cNvCxnSpPr>
            <p:nvPr/>
          </p:nvCxnSpPr>
          <p:spPr>
            <a:xfrm flipV="1">
              <a:off x="4237560" y="1959991"/>
              <a:ext cx="2622901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516544" y="1943393"/>
            <a:ext cx="3423040" cy="2004647"/>
            <a:chOff x="3516544" y="1943393"/>
            <a:chExt cx="3423040" cy="2004647"/>
          </a:xfrm>
        </p:grpSpPr>
        <p:cxnSp>
          <p:nvCxnSpPr>
            <p:cNvPr id="47" name="Straight Arrow Connector 46"/>
            <p:cNvCxnSpPr>
              <a:stCxn id="11" idx="0"/>
              <a:endCxn id="15" idx="2"/>
            </p:cNvCxnSpPr>
            <p:nvPr/>
          </p:nvCxnSpPr>
          <p:spPr>
            <a:xfrm flipH="1" flipV="1">
              <a:off x="3516544" y="1943393"/>
              <a:ext cx="80013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1" idx="0"/>
              <a:endCxn id="19" idx="2"/>
            </p:cNvCxnSpPr>
            <p:nvPr/>
          </p:nvCxnSpPr>
          <p:spPr>
            <a:xfrm flipV="1">
              <a:off x="4316683" y="1943393"/>
              <a:ext cx="2622901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97813" y="1143000"/>
            <a:ext cx="5693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Gill Sans MT"/>
              </a:rPr>
              <a:t>?</a:t>
            </a: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78511" y="1642144"/>
            <a:ext cx="522146" cy="312042"/>
            <a:chOff x="4966991" y="1641587"/>
            <a:chExt cx="522146" cy="312042"/>
          </a:xfrm>
        </p:grpSpPr>
        <p:sp>
          <p:nvSpPr>
            <p:cNvPr id="49" name="Rectangle 48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074437" y="1143000"/>
            <a:ext cx="5693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latin typeface="Gill Sans MT"/>
              </a:rPr>
              <a:t>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56005" y="1127531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9584" y="1180542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Validate potential conflicts.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16683" y="1113208"/>
            <a:ext cx="219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Invalid Outcome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20802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4" grpId="0"/>
      <p:bldP spid="54" grpId="1"/>
      <p:bldP spid="55" grpId="0"/>
      <p:bldP spid="56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55471" y="1641587"/>
            <a:ext cx="522146" cy="312042"/>
            <a:chOff x="4966991" y="1641587"/>
            <a:chExt cx="522146" cy="312042"/>
          </a:xfrm>
        </p:grpSpPr>
        <p:sp>
          <p:nvSpPr>
            <p:cNvPr id="71" name="Rectangle 70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78511" y="1642144"/>
            <a:ext cx="522146" cy="312042"/>
            <a:chOff x="4966991" y="1641587"/>
            <a:chExt cx="522146" cy="312042"/>
          </a:xfrm>
        </p:grpSpPr>
        <p:sp>
          <p:nvSpPr>
            <p:cNvPr id="49" name="Rectangle 48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3239032" y="1635995"/>
            <a:ext cx="574361" cy="3386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652404" y="1635995"/>
            <a:ext cx="574361" cy="3386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516544" y="1943393"/>
            <a:ext cx="3423040" cy="1099757"/>
            <a:chOff x="3437421" y="1959991"/>
            <a:chExt cx="3423040" cy="1099757"/>
          </a:xfrm>
        </p:grpSpPr>
        <p:cxnSp>
          <p:nvCxnSpPr>
            <p:cNvPr id="22" name="Straight Connector 21"/>
            <p:cNvCxnSpPr>
              <a:stCxn id="8" idx="0"/>
              <a:endCxn id="15" idx="2"/>
            </p:cNvCxnSpPr>
            <p:nvPr/>
          </p:nvCxnSpPr>
          <p:spPr>
            <a:xfrm flipH="1" flipV="1">
              <a:off x="3437421" y="1959991"/>
              <a:ext cx="800139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  <a:endCxn id="19" idx="2"/>
            </p:cNvCxnSpPr>
            <p:nvPr/>
          </p:nvCxnSpPr>
          <p:spPr>
            <a:xfrm flipV="1">
              <a:off x="4237560" y="1959991"/>
              <a:ext cx="2622901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516544" y="1943393"/>
            <a:ext cx="3423040" cy="2004647"/>
            <a:chOff x="3516544" y="1943393"/>
            <a:chExt cx="3423040" cy="2004647"/>
          </a:xfrm>
        </p:grpSpPr>
        <p:cxnSp>
          <p:nvCxnSpPr>
            <p:cNvPr id="47" name="Straight Arrow Connector 46"/>
            <p:cNvCxnSpPr>
              <a:stCxn id="11" idx="0"/>
              <a:endCxn id="15" idx="2"/>
            </p:cNvCxnSpPr>
            <p:nvPr/>
          </p:nvCxnSpPr>
          <p:spPr>
            <a:xfrm flipH="1" flipV="1">
              <a:off x="3516544" y="1943393"/>
              <a:ext cx="80013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1" idx="0"/>
              <a:endCxn id="19" idx="2"/>
            </p:cNvCxnSpPr>
            <p:nvPr/>
          </p:nvCxnSpPr>
          <p:spPr>
            <a:xfrm flipV="1">
              <a:off x="4316683" y="1943393"/>
              <a:ext cx="2622901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Take a compensating action.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56005" y="1127531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39584" y="1180542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113208"/>
            <a:ext cx="232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Gill Sans Light"/>
                <a:cs typeface="Gill Sans Light"/>
              </a:rPr>
              <a:t>Amend the Value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36009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55" grpId="0"/>
      <p:bldP spid="43" grpId="0"/>
      <p:bldP spid="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55471" y="1641587"/>
            <a:ext cx="522146" cy="312042"/>
            <a:chOff x="4966991" y="1641587"/>
            <a:chExt cx="522146" cy="312042"/>
          </a:xfrm>
        </p:grpSpPr>
        <p:sp>
          <p:nvSpPr>
            <p:cNvPr id="71" name="Rectangle 70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332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516544" y="1943393"/>
            <a:ext cx="3423040" cy="1099757"/>
            <a:chOff x="3437421" y="1959991"/>
            <a:chExt cx="3423040" cy="1099757"/>
          </a:xfrm>
        </p:grpSpPr>
        <p:cxnSp>
          <p:nvCxnSpPr>
            <p:cNvPr id="22" name="Straight Connector 21"/>
            <p:cNvCxnSpPr>
              <a:stCxn id="8" idx="0"/>
              <a:endCxn id="15" idx="2"/>
            </p:cNvCxnSpPr>
            <p:nvPr/>
          </p:nvCxnSpPr>
          <p:spPr>
            <a:xfrm flipH="1" flipV="1">
              <a:off x="3437421" y="1959991"/>
              <a:ext cx="800139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  <a:endCxn id="19" idx="2"/>
            </p:cNvCxnSpPr>
            <p:nvPr/>
          </p:nvCxnSpPr>
          <p:spPr>
            <a:xfrm flipV="1">
              <a:off x="4237560" y="1959991"/>
              <a:ext cx="2622901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516544" y="1943393"/>
            <a:ext cx="3423040" cy="2004647"/>
            <a:chOff x="3516544" y="1943393"/>
            <a:chExt cx="3423040" cy="2004647"/>
          </a:xfrm>
        </p:grpSpPr>
        <p:cxnSp>
          <p:nvCxnSpPr>
            <p:cNvPr id="47" name="Straight Arrow Connector 46"/>
            <p:cNvCxnSpPr>
              <a:stCxn id="11" idx="0"/>
              <a:endCxn id="15" idx="2"/>
            </p:cNvCxnSpPr>
            <p:nvPr/>
          </p:nvCxnSpPr>
          <p:spPr>
            <a:xfrm flipH="1" flipV="1">
              <a:off x="3516544" y="1943393"/>
              <a:ext cx="80013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1" idx="0"/>
              <a:endCxn id="19" idx="2"/>
            </p:cNvCxnSpPr>
            <p:nvPr/>
          </p:nvCxnSpPr>
          <p:spPr>
            <a:xfrm flipV="1">
              <a:off x="4316683" y="1943393"/>
              <a:ext cx="2622901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49923" y="3043150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78511" y="1642144"/>
            <a:ext cx="522146" cy="312042"/>
            <a:chOff x="4966991" y="1641587"/>
            <a:chExt cx="522146" cy="312042"/>
          </a:xfrm>
        </p:grpSpPr>
        <p:sp>
          <p:nvSpPr>
            <p:cNvPr id="49" name="Rectangle 48"/>
            <p:cNvSpPr/>
            <p:nvPr/>
          </p:nvSpPr>
          <p:spPr>
            <a:xfrm>
              <a:off x="4966991" y="1641587"/>
              <a:ext cx="261073" cy="3078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28064" y="1645765"/>
              <a:ext cx="261073" cy="3078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556005" y="1127531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9584" y="1180542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Validate potential conflicts.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16683" y="1113208"/>
            <a:ext cx="219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Invalid Outcome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26721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255472" y="1645765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512" y="1646322"/>
            <a:ext cx="522146" cy="3078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56005" y="1127531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39584" y="1180542"/>
            <a:ext cx="787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8000" b="1" dirty="0">
              <a:solidFill>
                <a:srgbClr val="FF0000"/>
              </a:solidFill>
              <a:latin typeface="Gill Sans M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516544" y="1943393"/>
            <a:ext cx="3423040" cy="1099757"/>
            <a:chOff x="3437421" y="1959991"/>
            <a:chExt cx="3423040" cy="1099757"/>
          </a:xfrm>
        </p:grpSpPr>
        <p:cxnSp>
          <p:nvCxnSpPr>
            <p:cNvPr id="22" name="Straight Connector 21"/>
            <p:cNvCxnSpPr>
              <a:stCxn id="8" idx="0"/>
              <a:endCxn id="15" idx="2"/>
            </p:cNvCxnSpPr>
            <p:nvPr/>
          </p:nvCxnSpPr>
          <p:spPr>
            <a:xfrm flipH="1" flipV="1">
              <a:off x="3437421" y="1959991"/>
              <a:ext cx="800139" cy="1099757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  <a:endCxn id="19" idx="2"/>
            </p:cNvCxnSpPr>
            <p:nvPr/>
          </p:nvCxnSpPr>
          <p:spPr>
            <a:xfrm flipV="1">
              <a:off x="4237560" y="1959991"/>
              <a:ext cx="2622901" cy="10997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149923" y="3043150"/>
            <a:ext cx="1736919" cy="333520"/>
            <a:chOff x="4149923" y="3043150"/>
            <a:chExt cx="1736919" cy="333520"/>
          </a:xfrm>
        </p:grpSpPr>
        <p:sp>
          <p:nvSpPr>
            <p:cNvPr id="9" name="Oval 8"/>
            <p:cNvSpPr/>
            <p:nvPr/>
          </p:nvSpPr>
          <p:spPr>
            <a:xfrm>
              <a:off x="5553322" y="3043150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49923" y="3043150"/>
              <a:ext cx="333520" cy="3335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255471" y="1641587"/>
            <a:ext cx="261073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78511" y="1642144"/>
            <a:ext cx="261073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55472" y="1635529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516544" y="1943393"/>
            <a:ext cx="3423040" cy="2004647"/>
            <a:chOff x="3516544" y="1943393"/>
            <a:chExt cx="3423040" cy="2004647"/>
          </a:xfrm>
        </p:grpSpPr>
        <p:cxnSp>
          <p:nvCxnSpPr>
            <p:cNvPr id="47" name="Straight Arrow Connector 46"/>
            <p:cNvCxnSpPr>
              <a:stCxn id="11" idx="0"/>
              <a:endCxn id="15" idx="2"/>
            </p:cNvCxnSpPr>
            <p:nvPr/>
          </p:nvCxnSpPr>
          <p:spPr>
            <a:xfrm flipH="1" flipV="1">
              <a:off x="3516544" y="1943393"/>
              <a:ext cx="800139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1" idx="0"/>
              <a:endCxn id="19" idx="2"/>
            </p:cNvCxnSpPr>
            <p:nvPr/>
          </p:nvCxnSpPr>
          <p:spPr>
            <a:xfrm flipV="1">
              <a:off x="4316683" y="1943393"/>
              <a:ext cx="2622901" cy="20046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3663560" y="1943393"/>
            <a:ext cx="3423040" cy="1028791"/>
            <a:chOff x="2778643" y="2030958"/>
            <a:chExt cx="3423040" cy="1028791"/>
          </a:xfrm>
        </p:grpSpPr>
        <p:cxnSp>
          <p:nvCxnSpPr>
            <p:cNvPr id="52" name="Straight Connector 51"/>
            <p:cNvCxnSpPr>
              <a:endCxn id="15" idx="2"/>
            </p:cNvCxnSpPr>
            <p:nvPr/>
          </p:nvCxnSpPr>
          <p:spPr>
            <a:xfrm flipH="1" flipV="1">
              <a:off x="2778643" y="2030958"/>
              <a:ext cx="1458918" cy="1028791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237560" y="2041751"/>
              <a:ext cx="1964123" cy="101799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267200" y="1113208"/>
            <a:ext cx="244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Gill Sans Light"/>
                <a:cs typeface="Gill Sans Light"/>
              </a:rPr>
              <a:t>Rollback and Redo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51455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Take a compensating action.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29000" y="6273224"/>
            <a:ext cx="57556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 Light"/>
                <a:cs typeface="Gill Sans Light"/>
              </a:rPr>
              <a:t>Kung &amp; Robinson</a:t>
            </a:r>
            <a:r>
              <a:rPr lang="en-US" sz="1600" dirty="0">
                <a:latin typeface="Gill Sans Light"/>
                <a:cs typeface="Gill Sans Light"/>
              </a:rPr>
              <a:t>. </a:t>
            </a:r>
            <a:r>
              <a:rPr lang="en-US" sz="1600" i="1" dirty="0">
                <a:latin typeface="Gill Sans Light"/>
                <a:cs typeface="Gill Sans Light"/>
              </a:rPr>
              <a:t>On optimistic methods for concurrency </a:t>
            </a:r>
            <a:r>
              <a:rPr lang="en-US" sz="1600" i="1" dirty="0" smtClean="0">
                <a:latin typeface="Gill Sans Light"/>
                <a:cs typeface="Gill Sans Light"/>
              </a:rPr>
              <a:t>control.</a:t>
            </a:r>
            <a:r>
              <a:rPr lang="en-US" sz="1600" dirty="0" smtClean="0">
                <a:latin typeface="Gill Sans Light"/>
                <a:cs typeface="Gill Sans Light"/>
              </a:rPr>
              <a:t> </a:t>
            </a:r>
            <a:br>
              <a:rPr lang="en-US" sz="1600" dirty="0" smtClean="0">
                <a:latin typeface="Gill Sans Light"/>
                <a:cs typeface="Gill Sans Light"/>
              </a:rPr>
            </a:br>
            <a:r>
              <a:rPr lang="en-US" sz="1600" dirty="0" smtClean="0">
                <a:latin typeface="Gill Sans Light"/>
                <a:cs typeface="Gill Sans Light"/>
              </a:rPr>
              <a:t>ACM Transactions on Database Systems 1981</a:t>
            </a:r>
          </a:p>
        </p:txBody>
      </p:sp>
    </p:spTree>
    <p:extLst>
      <p:ext uri="{BB962C8B-B14F-4D97-AF65-F5344CB8AC3E}">
        <p14:creationId xmlns:p14="http://schemas.microsoft.com/office/powerpoint/2010/main" val="19023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6543E-7 1.03656E-6 L 0.09293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3" grpId="0"/>
      <p:bldP spid="71" grpId="0" animBg="1"/>
      <p:bldP spid="49" grpId="0" animBg="1"/>
      <p:bldP spid="56" grpId="0" animBg="1"/>
      <p:bldP spid="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67456" y="320991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67456" y="4114800"/>
            <a:ext cx="758204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68872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6887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3322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sz="5000" dirty="0">
                <a:solidFill>
                  <a:srgbClr val="3366FF"/>
                </a:solidFill>
              </a:rPr>
              <a:t>O</a:t>
            </a:r>
            <a:r>
              <a:rPr lang="en-US" sz="5000" dirty="0">
                <a:solidFill>
                  <a:prstClr val="black"/>
                </a:solidFill>
              </a:rPr>
              <a:t>ptimistic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oncurrency </a:t>
            </a:r>
            <a:r>
              <a:rPr lang="en-US" sz="5000" dirty="0">
                <a:solidFill>
                  <a:srgbClr val="3366FF"/>
                </a:solidFill>
              </a:rPr>
              <a:t>C</a:t>
            </a:r>
            <a:r>
              <a:rPr lang="en-US" sz="5000" dirty="0">
                <a:solidFill>
                  <a:prstClr val="black"/>
                </a:solidFill>
              </a:rPr>
              <a:t>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59131" y="28956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1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59131" y="3810000"/>
            <a:ext cx="125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Processor 2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55097" y="304315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55097" y="3948040"/>
            <a:ext cx="333520" cy="333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953000" y="3043150"/>
            <a:ext cx="1736919" cy="333520"/>
            <a:chOff x="4149923" y="3043150"/>
            <a:chExt cx="1736919" cy="333520"/>
          </a:xfrm>
        </p:grpSpPr>
        <p:sp>
          <p:nvSpPr>
            <p:cNvPr id="9" name="Oval 8"/>
            <p:cNvSpPr/>
            <p:nvPr/>
          </p:nvSpPr>
          <p:spPr>
            <a:xfrm>
              <a:off x="5553322" y="3043150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49923" y="3043150"/>
              <a:ext cx="333520" cy="3335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4149923" y="3948040"/>
            <a:ext cx="333520" cy="3335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55472" y="1635529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663560" y="1943393"/>
            <a:ext cx="3423040" cy="1028791"/>
            <a:chOff x="2778643" y="2030958"/>
            <a:chExt cx="3423040" cy="1028791"/>
          </a:xfrm>
        </p:grpSpPr>
        <p:cxnSp>
          <p:nvCxnSpPr>
            <p:cNvPr id="52" name="Straight Connector 51"/>
            <p:cNvCxnSpPr/>
            <p:nvPr/>
          </p:nvCxnSpPr>
          <p:spPr>
            <a:xfrm flipH="1" flipV="1">
              <a:off x="2778643" y="2030958"/>
              <a:ext cx="1458918" cy="1028791"/>
            </a:xfrm>
            <a:prstGeom prst="line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237560" y="2041751"/>
              <a:ext cx="1964123" cy="101799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267200" y="1113208"/>
            <a:ext cx="244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Gill Sans Light"/>
                <a:cs typeface="Gill Sans Light"/>
              </a:rPr>
              <a:t>Rollback and Redo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0383" y="4526578"/>
            <a:ext cx="4578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Non-Blocking </a:t>
            </a:r>
            <a:r>
              <a:rPr lang="en-US" sz="2800" dirty="0" smtClean="0">
                <a:latin typeface="Gill Sans Light"/>
                <a:cs typeface="Gill Sans Light"/>
              </a:rPr>
              <a:t>Computation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36045" y="5456199"/>
            <a:ext cx="438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Validation:</a:t>
            </a:r>
            <a:r>
              <a:rPr lang="en-US" sz="2800" dirty="0" smtClean="0">
                <a:latin typeface="Gill Sans Light"/>
                <a:cs typeface="Gill Sans Light"/>
              </a:rPr>
              <a:t> </a:t>
            </a:r>
            <a:r>
              <a:rPr lang="en-US" sz="2800" i="1" dirty="0" smtClean="0">
                <a:latin typeface="Gill Sans Light"/>
                <a:cs typeface="Gill Sans Light"/>
              </a:rPr>
              <a:t>Identify Errors</a:t>
            </a:r>
          </a:p>
          <a:p>
            <a:pPr algn="r"/>
            <a:r>
              <a:rPr lang="en-US" sz="2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Resolution: </a:t>
            </a:r>
            <a:r>
              <a:rPr lang="en-US" sz="2800" i="1" dirty="0" smtClean="0">
                <a:latin typeface="Gill Sans Light"/>
                <a:cs typeface="Gill Sans Light"/>
              </a:rPr>
              <a:t>Correct Errors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862327" y="4495800"/>
            <a:ext cx="3053073" cy="584776"/>
            <a:chOff x="5709927" y="4746821"/>
            <a:chExt cx="3053073" cy="584776"/>
          </a:xfrm>
        </p:grpSpPr>
        <p:sp>
          <p:nvSpPr>
            <p:cNvPr id="66" name="TextBox 65"/>
            <p:cNvSpPr txBox="1"/>
            <p:nvPr/>
          </p:nvSpPr>
          <p:spPr>
            <a:xfrm>
              <a:off x="6481205" y="4746821"/>
              <a:ext cx="228179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/>
                  <a:cs typeface="Gill Sans Light"/>
                </a:rPr>
                <a:t>Concurrency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5709927" y="4891899"/>
              <a:ext cx="695078" cy="294620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83761" y="5536289"/>
            <a:ext cx="2515885" cy="793927"/>
            <a:chOff x="5631361" y="5634910"/>
            <a:chExt cx="2515885" cy="793927"/>
          </a:xfrm>
        </p:grpSpPr>
        <p:grpSp>
          <p:nvGrpSpPr>
            <p:cNvPr id="32" name="Group 31"/>
            <p:cNvGrpSpPr/>
            <p:nvPr/>
          </p:nvGrpSpPr>
          <p:grpSpPr>
            <a:xfrm>
              <a:off x="5631361" y="5634910"/>
              <a:ext cx="773644" cy="793927"/>
              <a:chOff x="5489137" y="5715000"/>
              <a:chExt cx="773644" cy="793927"/>
            </a:xfrm>
          </p:grpSpPr>
          <p:sp>
            <p:nvSpPr>
              <p:cNvPr id="31" name="Right Brace 30"/>
              <p:cNvSpPr/>
              <p:nvPr/>
            </p:nvSpPr>
            <p:spPr>
              <a:xfrm>
                <a:off x="5489137" y="5715000"/>
                <a:ext cx="333614" cy="793927"/>
              </a:xfrm>
              <a:prstGeom prst="rightBrace">
                <a:avLst/>
              </a:prstGeom>
              <a:ln>
                <a:headEnd type="none" w="med" len="med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5796303" y="5964653"/>
                <a:ext cx="466478" cy="29462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6481205" y="5739485"/>
              <a:ext cx="166604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/>
                  <a:cs typeface="Gill Sans Light"/>
                </a:rPr>
                <a:t>Accuracy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181547" y="5449221"/>
            <a:ext cx="937540" cy="523220"/>
            <a:chOff x="872542" y="5547842"/>
            <a:chExt cx="937540" cy="523220"/>
          </a:xfrm>
        </p:grpSpPr>
        <p:sp>
          <p:nvSpPr>
            <p:cNvPr id="33" name="TextBox 32"/>
            <p:cNvSpPr txBox="1"/>
            <p:nvPr/>
          </p:nvSpPr>
          <p:spPr>
            <a:xfrm>
              <a:off x="872542" y="5547842"/>
              <a:ext cx="784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i="1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Fast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592142" y="5867400"/>
              <a:ext cx="21794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205" y="5855159"/>
            <a:ext cx="1733882" cy="523220"/>
            <a:chOff x="76200" y="5953780"/>
            <a:chExt cx="1733882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76200" y="5953780"/>
              <a:ext cx="1581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i="1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Infrequent</a:t>
              </a: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1592142" y="6248400"/>
              <a:ext cx="21794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385205" y="5926215"/>
            <a:ext cx="3371063" cy="484091"/>
          </a:xfrm>
          <a:prstGeom prst="rect">
            <a:avLst/>
          </a:prstGeom>
          <a:ln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52400" y="5105400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Requirements:</a:t>
            </a:r>
          </a:p>
        </p:txBody>
      </p:sp>
    </p:spTree>
    <p:extLst>
      <p:ext uri="{BB962C8B-B14F-4D97-AF65-F5344CB8AC3E}">
        <p14:creationId xmlns:p14="http://schemas.microsoft.com/office/powerpoint/2010/main" val="41577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4" grpId="0" animBg="1"/>
      <p:bldP spid="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r>
              <a:rPr lang="en-US" sz="4800" dirty="0" smtClean="0">
                <a:solidFill>
                  <a:srgbClr val="3366FF"/>
                </a:solidFill>
              </a:rPr>
              <a:t>O</a:t>
            </a:r>
            <a:r>
              <a:rPr lang="en-US" sz="4800" dirty="0" smtClean="0"/>
              <a:t>ptimistic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oncurrency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ontrol</a:t>
            </a:r>
            <a:br>
              <a:rPr lang="en-US" sz="4800" dirty="0" smtClean="0"/>
            </a:br>
            <a:r>
              <a:rPr lang="en-US" sz="4000" dirty="0" smtClean="0"/>
              <a:t>for Bayesian Inference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Non-parametric Models </a:t>
            </a:r>
            <a:r>
              <a:rPr lang="en-US" sz="2800" dirty="0" smtClean="0"/>
              <a:t>[Pan et al., NIPS’13]</a:t>
            </a:r>
            <a:r>
              <a:rPr lang="en-US" dirty="0" smtClean="0"/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OCC DP-Means: </a:t>
            </a:r>
            <a:r>
              <a:rPr lang="en-US" dirty="0" err="1" smtClean="0"/>
              <a:t>Dirichlet</a:t>
            </a:r>
            <a:r>
              <a:rPr lang="en-US" dirty="0" smtClean="0"/>
              <a:t> Process Clustering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OCC BP-Means: Beta Process Feature Learning</a:t>
            </a:r>
          </a:p>
          <a:p>
            <a:r>
              <a:rPr lang="en-US" dirty="0" smtClean="0"/>
              <a:t>Conditional Sampling: (</a:t>
            </a:r>
            <a:r>
              <a:rPr lang="en-US" i="1" dirty="0" smtClean="0"/>
              <a:t>In Progress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Collapsed Gibbs LDA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Retrospective Sampling for HDP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2667000"/>
            <a:ext cx="8229600" cy="685800"/>
          </a:xfrm>
          <a:prstGeom prst="rect">
            <a:avLst/>
          </a:prstGeom>
          <a:noFill/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4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4495800"/>
          </a:xfrm>
        </p:spPr>
        <p:txBody>
          <a:bodyPr/>
          <a:lstStyle/>
          <a:p>
            <a:r>
              <a:rPr lang="en-US" sz="3600" dirty="0" smtClean="0"/>
              <a:t>Start with DP Gaussian </a:t>
            </a:r>
            <a:r>
              <a:rPr lang="en-US" sz="3600" dirty="0"/>
              <a:t>m</a:t>
            </a:r>
            <a:r>
              <a:rPr lang="en-US" sz="3600" dirty="0" smtClean="0"/>
              <a:t>ixture model: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small variance limit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4648200"/>
            <a:ext cx="13970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425700"/>
            <a:ext cx="5422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4495800"/>
          </a:xfrm>
        </p:spPr>
        <p:txBody>
          <a:bodyPr/>
          <a:lstStyle/>
          <a:p>
            <a:r>
              <a:rPr lang="en-US" sz="3600" dirty="0" smtClean="0"/>
              <a:t>Start with DP Gaussian </a:t>
            </a:r>
            <a:r>
              <a:rPr lang="en-US" sz="3600" dirty="0"/>
              <a:t>m</a:t>
            </a:r>
            <a:r>
              <a:rPr lang="en-US" sz="3600" dirty="0" smtClean="0"/>
              <a:t>ixture model: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small variance limit               redefine    :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4648200"/>
            <a:ext cx="1397000" cy="3810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808056"/>
            <a:ext cx="279400" cy="215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1400" y="5486400"/>
            <a:ext cx="143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Decreases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Rapidly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09396"/>
            <a:ext cx="6210300" cy="1104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2425700"/>
            <a:ext cx="5422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105400" y="4343400"/>
            <a:ext cx="457200" cy="685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4000" y="2590800"/>
            <a:ext cx="2209800" cy="6858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4953000"/>
          </a:xfrm>
        </p:spPr>
        <p:txBody>
          <a:bodyPr/>
          <a:lstStyle/>
          <a:p>
            <a:r>
              <a:rPr lang="en-US" sz="3600" dirty="0" smtClean="0"/>
              <a:t>Corresponding Gibbs sampler conditionals: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Taking the small variance limit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38800"/>
            <a:ext cx="1397000" cy="3810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03500"/>
            <a:ext cx="8547100" cy="26543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096000" y="4203700"/>
            <a:ext cx="2209800" cy="1130300"/>
            <a:chOff x="6096000" y="4114800"/>
            <a:chExt cx="2209800" cy="11303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6096000" y="4114800"/>
              <a:ext cx="2209800" cy="1130300"/>
            </a:xfrm>
            <a:prstGeom prst="line">
              <a:avLst/>
            </a:prstGeom>
            <a:ln>
              <a:headEnd type="none" w="med" len="med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96000" y="4191000"/>
              <a:ext cx="2209800" cy="838200"/>
            </a:xfrm>
            <a:prstGeom prst="line">
              <a:avLst/>
            </a:prstGeom>
            <a:ln>
              <a:headEnd type="none" w="med" len="med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8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4953000"/>
          </a:xfrm>
        </p:spPr>
        <p:txBody>
          <a:bodyPr/>
          <a:lstStyle/>
          <a:p>
            <a:r>
              <a:rPr lang="en-US" sz="3600" dirty="0" smtClean="0"/>
              <a:t>Gibbs updates become deterministic: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Taking the small variance limit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38800"/>
            <a:ext cx="1397000" cy="3810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52700"/>
            <a:ext cx="7632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41662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602482"/>
              <a:gd name="connsiteY0" fmla="*/ 78828 h 7050690"/>
              <a:gd name="connsiteX1" fmla="*/ 3529725 w 7602482"/>
              <a:gd name="connsiteY1" fmla="*/ 3529724 h 7050690"/>
              <a:gd name="connsiteX2" fmla="*/ 6936828 w 7602482"/>
              <a:gd name="connsiteY2" fmla="*/ 2452414 h 7050690"/>
              <a:gd name="connsiteX3" fmla="*/ 7602482 w 7602482"/>
              <a:gd name="connsiteY3" fmla="*/ 3091794 h 7050690"/>
              <a:gd name="connsiteX4" fmla="*/ 7076966 w 7602482"/>
              <a:gd name="connsiteY4" fmla="*/ 7050690 h 7050690"/>
              <a:gd name="connsiteX5" fmla="*/ 0 w 7602482"/>
              <a:gd name="connsiteY5" fmla="*/ 7024414 h 7050690"/>
              <a:gd name="connsiteX6" fmla="*/ 140138 w 7602482"/>
              <a:gd name="connsiteY6" fmla="*/ 0 h 7050690"/>
              <a:gd name="connsiteX7" fmla="*/ 2023242 w 7602482"/>
              <a:gd name="connsiteY7" fmla="*/ 17517 h 7050690"/>
              <a:gd name="connsiteX8" fmla="*/ 2023242 w 7602482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2023242 w 7076966"/>
              <a:gd name="connsiteY7" fmla="*/ 78828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2023242 w 7076966"/>
              <a:gd name="connsiteY6" fmla="*/ 17517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36828 w 7076966"/>
              <a:gd name="connsiteY2" fmla="*/ 2452414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33173 w 7076966"/>
              <a:gd name="connsiteY0" fmla="*/ 367862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33173 w 7076966"/>
              <a:gd name="connsiteY7" fmla="*/ 367862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2417380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  <a:gd name="connsiteX0" fmla="*/ 7059448 w 7076966"/>
              <a:gd name="connsiteY0" fmla="*/ 350345 h 7050690"/>
              <a:gd name="connsiteX1" fmla="*/ 3529725 w 7076966"/>
              <a:gd name="connsiteY1" fmla="*/ 3529724 h 7050690"/>
              <a:gd name="connsiteX2" fmla="*/ 6928069 w 7076966"/>
              <a:gd name="connsiteY2" fmla="*/ 3865869 h 7050690"/>
              <a:gd name="connsiteX3" fmla="*/ 7076966 w 7076966"/>
              <a:gd name="connsiteY3" fmla="*/ 7050690 h 7050690"/>
              <a:gd name="connsiteX4" fmla="*/ 0 w 7076966"/>
              <a:gd name="connsiteY4" fmla="*/ 7024414 h 7050690"/>
              <a:gd name="connsiteX5" fmla="*/ 140138 w 7076966"/>
              <a:gd name="connsiteY5" fmla="*/ 0 h 7050690"/>
              <a:gd name="connsiteX6" fmla="*/ 6411311 w 7076966"/>
              <a:gd name="connsiteY6" fmla="*/ 0 h 7050690"/>
              <a:gd name="connsiteX7" fmla="*/ 7059448 w 7076966"/>
              <a:gd name="connsiteY7" fmla="*/ 350345 h 7050690"/>
              <a:gd name="connsiteX0" fmla="*/ 7416626 w 7416626"/>
              <a:gd name="connsiteY0" fmla="*/ 2235365 h 7050690"/>
              <a:gd name="connsiteX1" fmla="*/ 3529725 w 7416626"/>
              <a:gd name="connsiteY1" fmla="*/ 3529724 h 7050690"/>
              <a:gd name="connsiteX2" fmla="*/ 6928069 w 7416626"/>
              <a:gd name="connsiteY2" fmla="*/ 3865869 h 7050690"/>
              <a:gd name="connsiteX3" fmla="*/ 7076966 w 7416626"/>
              <a:gd name="connsiteY3" fmla="*/ 7050690 h 7050690"/>
              <a:gd name="connsiteX4" fmla="*/ 0 w 7416626"/>
              <a:gd name="connsiteY4" fmla="*/ 7024414 h 7050690"/>
              <a:gd name="connsiteX5" fmla="*/ 140138 w 7416626"/>
              <a:gd name="connsiteY5" fmla="*/ 0 h 7050690"/>
              <a:gd name="connsiteX6" fmla="*/ 6411311 w 7416626"/>
              <a:gd name="connsiteY6" fmla="*/ 0 h 7050690"/>
              <a:gd name="connsiteX7" fmla="*/ 7416626 w 7416626"/>
              <a:gd name="connsiteY7" fmla="*/ 2235365 h 7050690"/>
              <a:gd name="connsiteX0" fmla="*/ 7416626 w 7416626"/>
              <a:gd name="connsiteY0" fmla="*/ 2235365 h 7050690"/>
              <a:gd name="connsiteX1" fmla="*/ 3529725 w 7416626"/>
              <a:gd name="connsiteY1" fmla="*/ 3529724 h 7050690"/>
              <a:gd name="connsiteX2" fmla="*/ 6928069 w 7416626"/>
              <a:gd name="connsiteY2" fmla="*/ 3865869 h 7050690"/>
              <a:gd name="connsiteX3" fmla="*/ 7076966 w 7416626"/>
              <a:gd name="connsiteY3" fmla="*/ 7050690 h 7050690"/>
              <a:gd name="connsiteX4" fmla="*/ 0 w 7416626"/>
              <a:gd name="connsiteY4" fmla="*/ 7024414 h 7050690"/>
              <a:gd name="connsiteX5" fmla="*/ 140138 w 7416626"/>
              <a:gd name="connsiteY5" fmla="*/ 0 h 7050690"/>
              <a:gd name="connsiteX6" fmla="*/ 7016529 w 7416626"/>
              <a:gd name="connsiteY6" fmla="*/ 89290 h 7050690"/>
              <a:gd name="connsiteX7" fmla="*/ 7416626 w 7416626"/>
              <a:gd name="connsiteY7" fmla="*/ 2235365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6626" h="7050690">
                <a:moveTo>
                  <a:pt x="7416626" y="2235365"/>
                </a:moveTo>
                <a:lnTo>
                  <a:pt x="3529725" y="3529724"/>
                </a:lnTo>
                <a:lnTo>
                  <a:pt x="6928069" y="3865869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7016529" y="89290"/>
                </a:lnTo>
                <a:lnTo>
                  <a:pt x="7416626" y="2235365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72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4953000"/>
          </a:xfrm>
        </p:spPr>
        <p:txBody>
          <a:bodyPr/>
          <a:lstStyle/>
          <a:p>
            <a:r>
              <a:rPr lang="en-US" sz="3600" dirty="0"/>
              <a:t>Gibbs updates become deterministic: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4" y="5524500"/>
            <a:ext cx="7010400" cy="571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52700"/>
            <a:ext cx="7632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/>
          <p:nvPr/>
        </p:nvSpPr>
        <p:spPr>
          <a:xfrm>
            <a:off x="2209800" y="4419600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762000"/>
          </a:xfrm>
        </p:spPr>
        <p:txBody>
          <a:bodyPr/>
          <a:lstStyle/>
          <a:p>
            <a:r>
              <a:rPr lang="en-US" sz="3600" dirty="0" smtClean="0"/>
              <a:t>Computing cluster membership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781800" y="4343400"/>
            <a:ext cx="1447800" cy="1752600"/>
            <a:chOff x="6629400" y="4114800"/>
            <a:chExt cx="1447800" cy="1752600"/>
          </a:xfrm>
        </p:grpSpPr>
        <p:sp>
          <p:nvSpPr>
            <p:cNvPr id="22" name="Oval 21"/>
            <p:cNvSpPr/>
            <p:nvPr/>
          </p:nvSpPr>
          <p:spPr>
            <a:xfrm>
              <a:off x="7086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152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467600" y="4114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0104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48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315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2390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467600" y="4572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24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010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294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00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00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848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3914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8486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96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47800" y="4267200"/>
            <a:ext cx="1447800" cy="1619826"/>
            <a:chOff x="1447800" y="4267200"/>
            <a:chExt cx="1447800" cy="1619826"/>
          </a:xfrm>
        </p:grpSpPr>
        <p:sp>
          <p:nvSpPr>
            <p:cNvPr id="58" name="Oval 57"/>
            <p:cNvSpPr/>
            <p:nvPr/>
          </p:nvSpPr>
          <p:spPr>
            <a:xfrm>
              <a:off x="19050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336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46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88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447800" y="450525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057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90800" y="4532907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981200" y="5039291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32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288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478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3939" y="573462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14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209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89359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743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76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876800" y="2438400"/>
            <a:ext cx="1524000" cy="1447800"/>
            <a:chOff x="4876800" y="2438400"/>
            <a:chExt cx="1524000" cy="1447800"/>
          </a:xfrm>
        </p:grpSpPr>
        <p:sp>
          <p:nvSpPr>
            <p:cNvPr id="2" name="Oval 1"/>
            <p:cNvSpPr/>
            <p:nvPr/>
          </p:nvSpPr>
          <p:spPr>
            <a:xfrm>
              <a:off x="5410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2600" y="2743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340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6388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2600" y="3733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91200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48400" y="3581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29200" y="3657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2971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722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361219" y="312849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10200" y="3505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513619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096000" y="2819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8768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263040" y="4648200"/>
            <a:ext cx="1613760" cy="1752600"/>
            <a:chOff x="3263040" y="4648200"/>
            <a:chExt cx="1613760" cy="1752600"/>
          </a:xfrm>
        </p:grpSpPr>
        <p:sp>
          <p:nvSpPr>
            <p:cNvPr id="40" name="Oval 39"/>
            <p:cNvSpPr/>
            <p:nvPr/>
          </p:nvSpPr>
          <p:spPr>
            <a:xfrm>
              <a:off x="3657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1148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648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814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572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038600" y="5410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10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0386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038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24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627616" y="5796444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91000" y="624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191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2672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962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4196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5052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263040" y="5874233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1063648" y="3879897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127297" y="4949213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1063648" y="4495800"/>
            <a:ext cx="1063649" cy="646331"/>
            <a:chOff x="1063648" y="4495800"/>
            <a:chExt cx="1063649" cy="646331"/>
          </a:xfrm>
        </p:grpSpPr>
        <p:sp>
          <p:nvSpPr>
            <p:cNvPr id="89" name="Left-Right Arrow 88"/>
            <p:cNvSpPr/>
            <p:nvPr/>
          </p:nvSpPr>
          <p:spPr>
            <a:xfrm>
              <a:off x="1063648" y="4906181"/>
              <a:ext cx="1063649" cy="207818"/>
            </a:xfrm>
            <a:prstGeom prst="left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71600" y="4495800"/>
              <a:ext cx="4540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>
                  <a:solidFill>
                    <a:schemeClr val="bg1"/>
                  </a:solidFill>
                  <a:latin typeface="Lucida Grande"/>
                  <a:ea typeface="Lucida Grande"/>
                  <a:cs typeface="Lucida Grande"/>
                </a:rPr>
                <a:t>λ</a:t>
              </a:r>
              <a:endParaRPr lang="en-US" sz="3600" dirty="0" smtClean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92" name="Oval 91"/>
          <p:cNvSpPr/>
          <p:nvPr/>
        </p:nvSpPr>
        <p:spPr>
          <a:xfrm>
            <a:off x="2209800" y="4419600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92" idx="4"/>
            <a:endCxn id="71" idx="0"/>
          </p:cNvCxnSpPr>
          <p:nvPr/>
        </p:nvCxnSpPr>
        <p:spPr>
          <a:xfrm flipH="1">
            <a:off x="2203497" y="4572000"/>
            <a:ext cx="82503" cy="37721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550048" y="4045539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613697" y="5114855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736897" y="4267200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00546" y="53365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 rot="3180157">
            <a:off x="2209191" y="5185727"/>
            <a:ext cx="464721" cy="230189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/>
          <p:cNvSpPr/>
          <p:nvPr/>
        </p:nvSpPr>
        <p:spPr>
          <a:xfrm>
            <a:off x="4572000" y="1825648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35649" y="2894964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6575E-6 -3.78735E-6 L 0.00799 -0.072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36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7295 L 0.60767 0.02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84" y="50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53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819 0.0271 L 0.18287 0.06022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5" y="164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68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5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87 0.06023 L 0.37478 -0.2955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7" y="-1779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83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5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1" grpId="0" animBg="1"/>
      <p:bldP spid="71" grpId="1" animBg="1"/>
      <p:bldP spid="92" grpId="0" animBg="1"/>
      <p:bldP spid="92" grpId="1" animBg="1"/>
      <p:bldP spid="92" grpId="2" animBg="1"/>
      <p:bldP spid="92" grpId="3" animBg="1"/>
      <p:bldP spid="101" grpId="0" animBg="1"/>
      <p:bldP spid="102" grpId="0" animBg="1"/>
      <p:bldP spid="102" grpId="1" animBg="1"/>
      <p:bldP spid="103" grpId="0" animBg="1"/>
      <p:bldP spid="104" grpId="0" animBg="1"/>
      <p:bldP spid="104" grpId="1" animBg="1"/>
      <p:bldP spid="3" grpId="0" animBg="1"/>
      <p:bldP spid="3" grpId="1" animBg="1"/>
      <p:bldP spid="3" grpId="2" animBg="1"/>
      <p:bldP spid="3" grpId="3" animBg="1"/>
      <p:bldP spid="3" grpId="4" animBg="1"/>
      <p:bldP spid="105" grpId="0" animBg="1"/>
      <p:bldP spid="106" grpId="0" animBg="1"/>
      <p:bldP spid="10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/>
          <p:nvPr/>
        </p:nvSpPr>
        <p:spPr>
          <a:xfrm>
            <a:off x="2209800" y="4419600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762000"/>
          </a:xfrm>
        </p:spPr>
        <p:txBody>
          <a:bodyPr/>
          <a:lstStyle/>
          <a:p>
            <a:r>
              <a:rPr lang="en-US" sz="3600" dirty="0" smtClean="0"/>
              <a:t>Updating cluster centers: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264" y="1066800"/>
            <a:ext cx="259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Kulis</a:t>
            </a:r>
            <a:r>
              <a:rPr lang="en-US" dirty="0" smtClean="0">
                <a:latin typeface="Gill Sans Light"/>
                <a:cs typeface="Gill Sans Light"/>
              </a:rPr>
              <a:t> and Jordan, ICML’12]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781800" y="4343400"/>
            <a:ext cx="1447800" cy="1752600"/>
            <a:chOff x="6629400" y="4114800"/>
            <a:chExt cx="1447800" cy="1752600"/>
          </a:xfrm>
        </p:grpSpPr>
        <p:sp>
          <p:nvSpPr>
            <p:cNvPr id="22" name="Oval 21"/>
            <p:cNvSpPr/>
            <p:nvPr/>
          </p:nvSpPr>
          <p:spPr>
            <a:xfrm>
              <a:off x="7086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152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467600" y="4114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0104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48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315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2390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467600" y="4572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24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010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294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00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00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848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3914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8486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96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47800" y="4267200"/>
            <a:ext cx="1447800" cy="1619826"/>
            <a:chOff x="1447800" y="4267200"/>
            <a:chExt cx="1447800" cy="1619826"/>
          </a:xfrm>
        </p:grpSpPr>
        <p:sp>
          <p:nvSpPr>
            <p:cNvPr id="58" name="Oval 57"/>
            <p:cNvSpPr/>
            <p:nvPr/>
          </p:nvSpPr>
          <p:spPr>
            <a:xfrm>
              <a:off x="19050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336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46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88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447800" y="450525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057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90800" y="4532907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981200" y="5039291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32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288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478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3939" y="573462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14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209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89359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743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76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876800" y="2438400"/>
            <a:ext cx="1524000" cy="1447800"/>
            <a:chOff x="4876800" y="2438400"/>
            <a:chExt cx="1524000" cy="1447800"/>
          </a:xfrm>
        </p:grpSpPr>
        <p:sp>
          <p:nvSpPr>
            <p:cNvPr id="2" name="Oval 1"/>
            <p:cNvSpPr/>
            <p:nvPr/>
          </p:nvSpPr>
          <p:spPr>
            <a:xfrm>
              <a:off x="5410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2600" y="2743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340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6388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2600" y="3733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91200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48400" y="3581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29200" y="3657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2971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722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361219" y="312849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10200" y="3505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513619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096000" y="2819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8768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263040" y="4648200"/>
            <a:ext cx="1613760" cy="1752600"/>
            <a:chOff x="3263040" y="4648200"/>
            <a:chExt cx="1613760" cy="1752600"/>
          </a:xfrm>
        </p:grpSpPr>
        <p:sp>
          <p:nvSpPr>
            <p:cNvPr id="40" name="Oval 39"/>
            <p:cNvSpPr/>
            <p:nvPr/>
          </p:nvSpPr>
          <p:spPr>
            <a:xfrm>
              <a:off x="3657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1148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648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814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572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038600" y="5410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10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0386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038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24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627616" y="5796444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91000" y="624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191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2672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962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4196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5052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263040" y="5874233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127297" y="4949213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613697" y="5114855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00546" y="53365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35649" y="2894964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63648" y="3879897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550048" y="4045539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736897" y="4267200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572000" y="1825648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087080" y="2849080"/>
            <a:ext cx="5731841" cy="2686993"/>
            <a:chOff x="2087080" y="2849080"/>
            <a:chExt cx="5731841" cy="2686993"/>
          </a:xfrm>
        </p:grpSpPr>
        <p:sp>
          <p:nvSpPr>
            <p:cNvPr id="96" name="Oval 95"/>
            <p:cNvSpPr/>
            <p:nvPr/>
          </p:nvSpPr>
          <p:spPr>
            <a:xfrm>
              <a:off x="2087080" y="4903329"/>
              <a:ext cx="245441" cy="245441"/>
            </a:xfrm>
            <a:prstGeom prst="ellipse">
              <a:avLst/>
            </a:prstGeom>
            <a:solidFill>
              <a:srgbClr val="C0504D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573480" y="5068971"/>
              <a:ext cx="245441" cy="245441"/>
            </a:xfrm>
            <a:prstGeom prst="ellipse">
              <a:avLst/>
            </a:prstGeom>
            <a:solidFill>
              <a:srgbClr val="C0504D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760329" y="5290632"/>
              <a:ext cx="245441" cy="245441"/>
            </a:xfrm>
            <a:prstGeom prst="ellipse">
              <a:avLst/>
            </a:prstGeom>
            <a:solidFill>
              <a:srgbClr val="C0504D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595432" y="2849080"/>
              <a:ext cx="245441" cy="245441"/>
            </a:xfrm>
            <a:prstGeom prst="ellipse">
              <a:avLst/>
            </a:prstGeom>
            <a:solidFill>
              <a:srgbClr val="C0504D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25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209E-6 -4.46838E-6 L -0.00868 0.0444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22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793E-6 2.8909E-6 L 0.01702 0.032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" y="16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6926E-6 -1.48714E-6 L -0.01667 0.019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" y="9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356E-6 -2.14269E-6 L -0.01667 0.024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" y="1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1" grpId="0" animBg="1"/>
      <p:bldP spid="103" grpId="0" animBg="1"/>
      <p:bldP spid="10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DP-Means Parallel Execution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181" y="1524000"/>
            <a:ext cx="8229600" cy="762000"/>
          </a:xfrm>
        </p:spPr>
        <p:txBody>
          <a:bodyPr/>
          <a:lstStyle/>
          <a:p>
            <a:r>
              <a:rPr lang="en-US" sz="3600" dirty="0" smtClean="0"/>
              <a:t>Computing cluster membership in parallel:</a:t>
            </a:r>
            <a:endParaRPr lang="en-US" sz="36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6781800" y="4343400"/>
            <a:ext cx="1447800" cy="1752600"/>
            <a:chOff x="6629400" y="4114800"/>
            <a:chExt cx="1447800" cy="1752600"/>
          </a:xfrm>
        </p:grpSpPr>
        <p:sp>
          <p:nvSpPr>
            <p:cNvPr id="22" name="Oval 21"/>
            <p:cNvSpPr/>
            <p:nvPr/>
          </p:nvSpPr>
          <p:spPr>
            <a:xfrm>
              <a:off x="7086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152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467600" y="4114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0104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48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315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2390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467600" y="4572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24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010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294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00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00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848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3914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8486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96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47800" y="4267200"/>
            <a:ext cx="1447800" cy="1619826"/>
            <a:chOff x="1447800" y="4267200"/>
            <a:chExt cx="1447800" cy="1619826"/>
          </a:xfrm>
        </p:grpSpPr>
        <p:sp>
          <p:nvSpPr>
            <p:cNvPr id="58" name="Oval 57"/>
            <p:cNvSpPr/>
            <p:nvPr/>
          </p:nvSpPr>
          <p:spPr>
            <a:xfrm>
              <a:off x="19050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336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46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88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447800" y="450525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057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90800" y="4532907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981200" y="5039291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32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288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478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3939" y="573462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14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209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89359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743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76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876800" y="2438400"/>
            <a:ext cx="1524000" cy="1447800"/>
            <a:chOff x="4876800" y="2438400"/>
            <a:chExt cx="1524000" cy="1447800"/>
          </a:xfrm>
        </p:grpSpPr>
        <p:sp>
          <p:nvSpPr>
            <p:cNvPr id="2" name="Oval 1"/>
            <p:cNvSpPr/>
            <p:nvPr/>
          </p:nvSpPr>
          <p:spPr>
            <a:xfrm>
              <a:off x="5410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2600" y="2743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340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6388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2600" y="3733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91200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48400" y="3581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29200" y="3657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2971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722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361219" y="312849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10200" y="3505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513619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096000" y="2819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8768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263040" y="4648200"/>
            <a:ext cx="1613760" cy="1752600"/>
            <a:chOff x="3263040" y="4648200"/>
            <a:chExt cx="1613760" cy="1752600"/>
          </a:xfrm>
        </p:grpSpPr>
        <p:sp>
          <p:nvSpPr>
            <p:cNvPr id="40" name="Oval 39"/>
            <p:cNvSpPr/>
            <p:nvPr/>
          </p:nvSpPr>
          <p:spPr>
            <a:xfrm>
              <a:off x="3657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1148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648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814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572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038600" y="5410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10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0386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038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24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627616" y="5796444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91000" y="624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191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2672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962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4196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5052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263040" y="5874233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Oval 101"/>
          <p:cNvSpPr/>
          <p:nvPr/>
        </p:nvSpPr>
        <p:spPr>
          <a:xfrm>
            <a:off x="7613697" y="5114855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00546" y="53365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35649" y="2894964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63648" y="3879897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4489497" y="2663848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127297" y="4949213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2127297" y="4949213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5559449" y="37331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1905000" y="4275194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169048" y="3656541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7239000" y="4724400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3498897" y="4187848"/>
            <a:ext cx="2292303" cy="2292303"/>
          </a:xfrm>
          <a:prstGeom prst="ellipse">
            <a:avLst/>
          </a:prstGeom>
          <a:solidFill>
            <a:srgbClr val="C0504D">
              <a:alpha val="32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2525486" y="4419600"/>
            <a:ext cx="2292303" cy="2292303"/>
          </a:xfrm>
          <a:prstGeom prst="ellipse">
            <a:avLst/>
          </a:prstGeom>
          <a:solidFill>
            <a:srgbClr val="C0504D">
              <a:alpha val="32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3592286" y="54889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4572000" y="5257800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Left Arrow 106"/>
          <p:cNvSpPr/>
          <p:nvPr/>
        </p:nvSpPr>
        <p:spPr>
          <a:xfrm rot="3180157">
            <a:off x="2037455" y="5312649"/>
            <a:ext cx="1208607" cy="598656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Helvetica Neue Light"/>
                <a:cs typeface="Helvetica Neue Light"/>
              </a:rPr>
              <a:t>1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0" name="Left Arrow 109"/>
          <p:cNvSpPr/>
          <p:nvPr/>
        </p:nvSpPr>
        <p:spPr>
          <a:xfrm rot="3180157">
            <a:off x="5462906" y="4097236"/>
            <a:ext cx="1208607" cy="598656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Helvetica Neue Light"/>
                <a:cs typeface="Helvetica Neue Light"/>
              </a:rPr>
              <a:t>2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9340" y="2322493"/>
            <a:ext cx="439506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Cannot introduce </a:t>
            </a:r>
            <a:r>
              <a:rPr lang="en-US" sz="3200" i="1" dirty="0" smtClean="0">
                <a:latin typeface="Gill Sans Light"/>
                <a:cs typeface="Gill Sans Light"/>
              </a:rPr>
              <a:t>overlapping</a:t>
            </a:r>
            <a:r>
              <a:rPr lang="en-US" sz="320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clusters in parallel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014448" y="4429158"/>
            <a:ext cx="169491" cy="5200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20930127">
            <a:off x="3681406" y="4908717"/>
            <a:ext cx="928263" cy="646331"/>
            <a:chOff x="1083294" y="4495800"/>
            <a:chExt cx="928263" cy="646331"/>
          </a:xfrm>
        </p:grpSpPr>
        <p:sp>
          <p:nvSpPr>
            <p:cNvPr id="101" name="Left-Right Arrow 100"/>
            <p:cNvSpPr/>
            <p:nvPr/>
          </p:nvSpPr>
          <p:spPr>
            <a:xfrm>
              <a:off x="1083294" y="4970965"/>
              <a:ext cx="859013" cy="140790"/>
            </a:xfrm>
            <a:prstGeom prst="left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85690" y="4495800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Lucida Grande"/>
                  <a:ea typeface="Lucida Grande"/>
                  <a:cs typeface="Lucida Grande"/>
                </a:rPr>
                <a:t>&lt;</a:t>
              </a:r>
              <a:r>
                <a:rPr lang="en-US" sz="3600" dirty="0" err="1" smtClean="0">
                  <a:solidFill>
                    <a:schemeClr val="bg1"/>
                  </a:solidFill>
                  <a:latin typeface="Lucida Grande"/>
                  <a:ea typeface="Lucida Grande"/>
                  <a:cs typeface="Lucida Grande"/>
                </a:rPr>
                <a:t>λ</a:t>
              </a:r>
              <a:endParaRPr lang="en-US" sz="3600" dirty="0" smtClean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3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154E-6 -6.29775E-7 L -0.39681 0.081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0" y="40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673E-6 3.50081E-6 L 0.56101 -0.0294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51" y="-1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094 -0.0294 L 0.26944 0.0483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38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687 0.08125 L -0.21354 0.259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888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2435"/>
                                      </p:to>
                                    </p:animClr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00" grpId="0" animBg="1"/>
      <p:bldP spid="100" grpId="1" animBg="1"/>
      <p:bldP spid="112" grpId="0" animBg="1"/>
      <p:bldP spid="112" grpId="1" animBg="1"/>
      <p:bldP spid="117" grpId="0" animBg="1"/>
      <p:bldP spid="117" grpId="1" animBg="1"/>
      <p:bldP spid="119" grpId="0" animBg="1"/>
      <p:bldP spid="118" grpId="0" animBg="1"/>
      <p:bldP spid="118" grpId="1" animBg="1"/>
      <p:bldP spid="96" grpId="0" animBg="1"/>
      <p:bldP spid="97" grpId="0" animBg="1"/>
      <p:bldP spid="94" grpId="0" animBg="1"/>
      <p:bldP spid="94" grpId="1" animBg="1"/>
      <p:bldP spid="95" grpId="0" animBg="1"/>
      <p:bldP spid="95" grpId="1" animBg="1"/>
      <p:bldP spid="107" grpId="0" animBg="1" autoUpdateAnimBg="0"/>
      <p:bldP spid="107" grpId="1" animBg="1"/>
      <p:bldP spid="107" grpId="2" animBg="1"/>
      <p:bldP spid="110" grpId="0" animBg="1"/>
      <p:bldP spid="110" grpId="1" animBg="1"/>
      <p:bldP spid="110" grpId="2" animBg="1"/>
      <p:bldP spid="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800" dirty="0" smtClean="0">
                <a:solidFill>
                  <a:srgbClr val="3366FF"/>
                </a:solidFill>
              </a:rPr>
              <a:t>O</a:t>
            </a:r>
            <a:r>
              <a:rPr lang="en-US" sz="4800" dirty="0" smtClean="0"/>
              <a:t>ptimistic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oncurrency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ontrol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for Parallel DP-Means</a:t>
            </a:r>
            <a:endParaRPr lang="en-US" sz="40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6781800" y="4343400"/>
            <a:ext cx="1447800" cy="1752600"/>
            <a:chOff x="6629400" y="4114800"/>
            <a:chExt cx="1447800" cy="1752600"/>
          </a:xfrm>
        </p:grpSpPr>
        <p:sp>
          <p:nvSpPr>
            <p:cNvPr id="22" name="Oval 21"/>
            <p:cNvSpPr/>
            <p:nvPr/>
          </p:nvSpPr>
          <p:spPr>
            <a:xfrm>
              <a:off x="7086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152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467600" y="4114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0104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48600" y="4495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315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2390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467600" y="4572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24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010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294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200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6200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848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3914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8486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696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47800" y="4267200"/>
            <a:ext cx="1447800" cy="1619826"/>
            <a:chOff x="1447800" y="4267200"/>
            <a:chExt cx="1447800" cy="1619826"/>
          </a:xfrm>
        </p:grpSpPr>
        <p:sp>
          <p:nvSpPr>
            <p:cNvPr id="58" name="Oval 57"/>
            <p:cNvSpPr/>
            <p:nvPr/>
          </p:nvSpPr>
          <p:spPr>
            <a:xfrm>
              <a:off x="19050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33600" y="4724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4600" y="4267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8288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447800" y="450525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0574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90800" y="4532907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981200" y="5039291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32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288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4478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3939" y="5734626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14600" y="4800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209800" y="5181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489359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743200" y="4953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76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876800" y="2438400"/>
            <a:ext cx="1524000" cy="1447800"/>
            <a:chOff x="4876800" y="2438400"/>
            <a:chExt cx="1524000" cy="1447800"/>
          </a:xfrm>
        </p:grpSpPr>
        <p:sp>
          <p:nvSpPr>
            <p:cNvPr id="2" name="Oval 1"/>
            <p:cNvSpPr/>
            <p:nvPr/>
          </p:nvSpPr>
          <p:spPr>
            <a:xfrm>
              <a:off x="5410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2600" y="2743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3340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0" y="2895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638800" y="3352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562600" y="3733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124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91200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48400" y="3581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29200" y="3657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2971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722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361219" y="312849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10200" y="3505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513619" y="32766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096000" y="2819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876800" y="243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263040" y="4648200"/>
            <a:ext cx="1613760" cy="1752600"/>
            <a:chOff x="3263040" y="4648200"/>
            <a:chExt cx="1613760" cy="1752600"/>
          </a:xfrm>
        </p:grpSpPr>
        <p:sp>
          <p:nvSpPr>
            <p:cNvPr id="40" name="Oval 39"/>
            <p:cNvSpPr/>
            <p:nvPr/>
          </p:nvSpPr>
          <p:spPr>
            <a:xfrm>
              <a:off x="3657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1148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648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81400" y="5486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572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038600" y="5410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10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038600" y="5105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038600" y="4876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724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627616" y="5796444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91000" y="6248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191000" y="58674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267200" y="5334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9624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4196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419600" y="57150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505200" y="61722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263040" y="5874233"/>
              <a:ext cx="152400" cy="152400"/>
            </a:xfrm>
            <a:prstGeom prst="ellipse">
              <a:avLst/>
            </a:prstGeom>
            <a:ln>
              <a:noFill/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Oval 101"/>
          <p:cNvSpPr/>
          <p:nvPr/>
        </p:nvSpPr>
        <p:spPr>
          <a:xfrm>
            <a:off x="7613697" y="5114855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800546" y="5336516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635649" y="2894964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63648" y="3879897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4489497" y="2663848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127297" y="4949213"/>
            <a:ext cx="152400" cy="152400"/>
          </a:xfrm>
          <a:prstGeom prst="ellipse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2102075" y="4923991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5534227" y="3707894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1879778" y="4249972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6169048" y="3656541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7213778" y="4699178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3498897" y="4187848"/>
            <a:ext cx="2292303" cy="2292303"/>
          </a:xfrm>
          <a:prstGeom prst="ellipse">
            <a:avLst/>
          </a:prstGeom>
          <a:solidFill>
            <a:srgbClr val="C0504D">
              <a:alpha val="32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2525486" y="4419600"/>
            <a:ext cx="2292303" cy="2292303"/>
          </a:xfrm>
          <a:prstGeom prst="ellipse">
            <a:avLst/>
          </a:prstGeom>
          <a:solidFill>
            <a:srgbClr val="C0504D">
              <a:alpha val="32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014448" y="4429158"/>
            <a:ext cx="169491" cy="5200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rot="20930127">
            <a:off x="3681406" y="4908717"/>
            <a:ext cx="928263" cy="646331"/>
            <a:chOff x="1083294" y="4495800"/>
            <a:chExt cx="928263" cy="646331"/>
          </a:xfrm>
        </p:grpSpPr>
        <p:sp>
          <p:nvSpPr>
            <p:cNvPr id="101" name="Left-Right Arrow 100"/>
            <p:cNvSpPr/>
            <p:nvPr/>
          </p:nvSpPr>
          <p:spPr>
            <a:xfrm>
              <a:off x="1083294" y="4970965"/>
              <a:ext cx="859013" cy="140790"/>
            </a:xfrm>
            <a:prstGeom prst="leftRightArrow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85690" y="4495800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Lucida Grande"/>
                  <a:ea typeface="Lucida Grande"/>
                  <a:cs typeface="Lucida Grande"/>
                </a:rPr>
                <a:t>&lt;</a:t>
              </a:r>
              <a:r>
                <a:rPr lang="en-US" sz="3600" dirty="0" err="1" smtClean="0">
                  <a:solidFill>
                    <a:schemeClr val="bg1"/>
                  </a:solidFill>
                  <a:latin typeface="Lucida Grande"/>
                  <a:ea typeface="Lucida Grande"/>
                  <a:cs typeface="Lucida Grande"/>
                </a:rPr>
                <a:t>λ</a:t>
              </a:r>
              <a:endParaRPr lang="en-US" sz="3600" dirty="0" smtClean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81000" y="3071336"/>
            <a:ext cx="3275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Resolution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Assign new cluster center to existing cluster</a:t>
            </a:r>
            <a:endParaRPr lang="en-US" sz="1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81000" y="1519182"/>
            <a:ext cx="3390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Optimistic Assumption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No new cluster created nearby</a:t>
            </a:r>
            <a:endParaRPr lang="en-US" sz="1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81000" y="2281182"/>
            <a:ext cx="28204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Validation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Verify that new clusters don’t overlap</a:t>
            </a:r>
            <a:endParaRPr lang="en-US" sz="1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505200" y="4190364"/>
            <a:ext cx="2292303" cy="2292303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3567064" y="5463694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4546778" y="5232578"/>
            <a:ext cx="202844" cy="202844"/>
          </a:xfrm>
          <a:prstGeom prst="ellipse">
            <a:avLst/>
          </a:prstGeom>
          <a:solidFill>
            <a:srgbClr val="C0504D"/>
          </a:solidFill>
          <a:ln>
            <a:noFill/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Left Arrow 106"/>
          <p:cNvSpPr/>
          <p:nvPr/>
        </p:nvSpPr>
        <p:spPr>
          <a:xfrm rot="3180157">
            <a:off x="4473983" y="5630691"/>
            <a:ext cx="1208607" cy="598656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Helvetica Neue Light"/>
                <a:cs typeface="Helvetica Neue Light"/>
              </a:rPr>
              <a:t>1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0" name="Left Arrow 109"/>
          <p:cNvSpPr/>
          <p:nvPr/>
        </p:nvSpPr>
        <p:spPr>
          <a:xfrm rot="3180157">
            <a:off x="3497313" y="5849836"/>
            <a:ext cx="1208607" cy="598656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Helvetica Neue Light"/>
                <a:cs typeface="Helvetica Neue Light"/>
              </a:rPr>
              <a:t>2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3828142" y="5396837"/>
            <a:ext cx="681896" cy="1356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108" grpId="0"/>
      <p:bldP spid="109" grpId="0"/>
      <p:bldP spid="111" grpId="0"/>
      <p:bldP spid="1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OCC DP-means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0386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/>
              <a:t>Theorem:</a:t>
            </a:r>
            <a:r>
              <a:rPr lang="en-US" sz="2800" b="1" dirty="0" smtClean="0"/>
              <a:t> </a:t>
            </a:r>
            <a:r>
              <a:rPr lang="en-US" sz="2800" dirty="0" smtClean="0"/>
              <a:t>OCC DP-means is </a:t>
            </a:r>
            <a:r>
              <a:rPr lang="en-US" sz="2800" dirty="0" err="1" smtClean="0"/>
              <a:t>serializable</a:t>
            </a:r>
            <a:r>
              <a:rPr lang="en-US" sz="2800" dirty="0" smtClean="0"/>
              <a:t> and therefore preserves theoretical properties of DP-means.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u="sng" dirty="0" smtClean="0"/>
              <a:t>Theorem</a:t>
            </a:r>
            <a:r>
              <a:rPr lang="en-US" sz="2800" b="1" u="sng" dirty="0" smtClean="0"/>
              <a:t>:</a:t>
            </a:r>
            <a:r>
              <a:rPr lang="en-US" sz="2800" b="1" dirty="0" smtClean="0"/>
              <a:t>  </a:t>
            </a:r>
            <a:r>
              <a:rPr lang="en-US" sz="2800" dirty="0" smtClean="0"/>
              <a:t>Assuming well spaced clusters the </a:t>
            </a:r>
            <a:r>
              <a:rPr lang="en-US" sz="2800" dirty="0"/>
              <a:t>e</a:t>
            </a:r>
            <a:r>
              <a:rPr lang="en-US" sz="2800" dirty="0" smtClean="0"/>
              <a:t>xpected </a:t>
            </a:r>
            <a:r>
              <a:rPr lang="en-US" sz="2800" dirty="0" smtClean="0">
                <a:solidFill>
                  <a:srgbClr val="3366FF"/>
                </a:solidFill>
              </a:rPr>
              <a:t>overhead </a:t>
            </a:r>
            <a:r>
              <a:rPr lang="en-US" sz="2800" dirty="0" smtClean="0"/>
              <a:t>of OCC DP-means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rgbClr val="3366FF"/>
                </a:solidFill>
              </a:rPr>
              <a:t>does not depend on data size.</a:t>
            </a:r>
            <a:endParaRPr lang="en-US" sz="28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546420" y="1572586"/>
            <a:ext cx="21481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Gill Sans Light"/>
                <a:cs typeface="Gill Sans Light"/>
              </a:rPr>
              <a:t>Correctness</a:t>
            </a:r>
            <a:endParaRPr lang="en-US" sz="3200" b="1" dirty="0">
              <a:solidFill>
                <a:srgbClr val="1F497D">
                  <a:lumMod val="60000"/>
                  <a:lumOff val="40000"/>
                </a:srgbClr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1060" y="3706186"/>
            <a:ext cx="22878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Gill Sans Light"/>
                <a:cs typeface="Gill Sans Light"/>
              </a:rPr>
              <a:t>Concurrency</a:t>
            </a:r>
            <a:endParaRPr lang="en-US" sz="3200" b="1" dirty="0">
              <a:solidFill>
                <a:srgbClr val="1F497D">
                  <a:lumMod val="60000"/>
                  <a:lumOff val="40000"/>
                </a:srgb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309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Empirical Validation Failure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7" name="Picture 6" descr="dpmeans_Mn-Ekn_theta1_lambda1_doCoupo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8" y="1495672"/>
            <a:ext cx="6467145" cy="4846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26070" y="1500728"/>
            <a:ext cx="1371600" cy="366441"/>
          </a:xfrm>
          <a:prstGeom prst="rect">
            <a:avLst/>
          </a:prstGeom>
          <a:ln>
            <a:solidFill>
              <a:srgbClr val="C0504D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6438900" y="3390900"/>
            <a:ext cx="3124200" cy="1066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Parallelism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-749615" y="3360565"/>
            <a:ext cx="3124200" cy="1066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OCC Overhead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429718" y="3633989"/>
            <a:ext cx="399530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Points Failing Validation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200" y="6019800"/>
            <a:ext cx="399530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Dataset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1333230"/>
            <a:ext cx="4876800" cy="57177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Gill Sans Light"/>
                <a:cs typeface="Gill Sans Light"/>
              </a:rPr>
              <a:t>λ</a:t>
            </a:r>
            <a:r>
              <a:rPr lang="en-US" sz="2800" dirty="0" smtClean="0">
                <a:latin typeface="Gill Sans Light"/>
                <a:cs typeface="Gill Sans Light"/>
              </a:rPr>
              <a:t> Separable Clusters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2361" y="3645932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42361" y="3188732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4</a:t>
            </a:r>
            <a:r>
              <a:rPr lang="en-US" dirty="0" smtClean="0">
                <a:latin typeface="Gill Sans Light"/>
                <a:cs typeface="Gill Sans Light"/>
              </a:rPr>
              <a:t>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2361" y="2807732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8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2361" y="2416688"/>
            <a:ext cx="14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16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2361" y="2035480"/>
            <a:ext cx="14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32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173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Empirical Validation Failure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Picture 4" descr="dpmeans_Mn-Ekn_theta1_lambda1_doCoupon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8" y="1495672"/>
            <a:ext cx="6467145" cy="484632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6200000">
            <a:off x="6438900" y="3390900"/>
            <a:ext cx="3124200" cy="1066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Parallelism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-749615" y="3360565"/>
            <a:ext cx="3124200" cy="1066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OCC Overhead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429718" y="3633989"/>
            <a:ext cx="399530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Points Failing Validation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200" y="6019800"/>
            <a:ext cx="399530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Dataset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1333230"/>
            <a:ext cx="4876800" cy="57177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Overlapping Clusters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2361" y="3974068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2361" y="3516868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4</a:t>
            </a:r>
            <a:r>
              <a:rPr lang="en-US" dirty="0" smtClean="0">
                <a:latin typeface="Gill Sans Light"/>
                <a:cs typeface="Gill Sans Light"/>
              </a:rPr>
              <a:t>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42361" y="3135868"/>
            <a:ext cx="13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8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2361" y="2690336"/>
            <a:ext cx="14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16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2361" y="2309336"/>
            <a:ext cx="146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32 Processors</a:t>
            </a:r>
            <a:endParaRPr lang="en-US" sz="1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53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800" dirty="0" smtClean="0">
                <a:latin typeface="Gill Sans Light"/>
                <a:cs typeface="Gill Sans Light"/>
              </a:rPr>
              <a:t>Distributed Evaluation Amazon EC2</a:t>
            </a:r>
            <a:endParaRPr lang="en-US" sz="4800" dirty="0">
              <a:latin typeface="Gill Sans Light"/>
              <a:cs typeface="Gill Sans Ligh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370839"/>
              </p:ext>
            </p:extLst>
          </p:nvPr>
        </p:nvGraphicFramePr>
        <p:xfrm>
          <a:off x="457200" y="1662128"/>
          <a:ext cx="8229600" cy="446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314516">
            <a:off x="5158148" y="4270950"/>
            <a:ext cx="337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Gill Sans Light"/>
                <a:cs typeface="Gill Sans Light"/>
              </a:rPr>
              <a:t>OCC DP-means Runtime </a:t>
            </a:r>
            <a:endParaRPr lang="en-US" sz="2400" dirty="0">
              <a:solidFill>
                <a:srgbClr val="C0504D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 rot="309709">
            <a:off x="5634597" y="4678349"/>
            <a:ext cx="241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Projected Linear Scaling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17181" y="5965597"/>
            <a:ext cx="6769619" cy="707886"/>
            <a:chOff x="1917181" y="5965597"/>
            <a:chExt cx="6769619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7047642" y="5965597"/>
              <a:ext cx="1639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2x #machines</a:t>
              </a:r>
            </a:p>
            <a:p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≈</a:t>
              </a: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 ½x runtime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4040403" y="3866497"/>
              <a:ext cx="680440" cy="4926884"/>
            </a:xfrm>
            <a:prstGeom prst="downArrow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02702" y="1200462"/>
            <a:ext cx="553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~140 million data points; 1, 2, 4, 8 machines</a:t>
            </a:r>
            <a:endParaRPr lang="en-US" sz="2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06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 animBg="0"/>
        </p:bldSub>
      </p:bldGraphic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981200"/>
          </a:xfrm>
        </p:spPr>
        <p:txBody>
          <a:bodyPr/>
          <a:lstStyle/>
          <a:p>
            <a:r>
              <a:rPr lang="en-US" sz="4800" dirty="0" smtClean="0"/>
              <a:t>Optimistic Future for</a:t>
            </a:r>
            <a:br>
              <a:rPr lang="en-US" sz="4800" dirty="0" smtClean="0"/>
            </a:br>
            <a:r>
              <a:rPr lang="en-US" sz="4800" dirty="0" smtClean="0">
                <a:solidFill>
                  <a:srgbClr val="3366FF"/>
                </a:solidFill>
              </a:rPr>
              <a:t>O</a:t>
            </a:r>
            <a:r>
              <a:rPr lang="en-US" sz="4800" dirty="0" smtClean="0"/>
              <a:t>ptimistic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oncurrency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ontrol</a:t>
            </a:r>
            <a:endParaRPr lang="en-US" sz="4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828800" y="5170591"/>
            <a:ext cx="1292842" cy="1159494"/>
            <a:chOff x="1524000" y="2144401"/>
            <a:chExt cx="1292842" cy="1159494"/>
          </a:xfrm>
        </p:grpSpPr>
        <p:sp>
          <p:nvSpPr>
            <p:cNvPr id="18" name="TextBox 17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67489" y="5110885"/>
            <a:ext cx="1823911" cy="1066800"/>
            <a:chOff x="6256873" y="3657600"/>
            <a:chExt cx="1823911" cy="1066800"/>
          </a:xfrm>
        </p:grpSpPr>
        <p:sp>
          <p:nvSpPr>
            <p:cNvPr id="33" name="Rectangle 32"/>
            <p:cNvSpPr/>
            <p:nvPr/>
          </p:nvSpPr>
          <p:spPr>
            <a:xfrm>
              <a:off x="6256873" y="3657600"/>
              <a:ext cx="1823911" cy="3810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Gill Sans Light"/>
                  <a:cs typeface="Gill Sans Light"/>
                </a:rPr>
                <a:t>Parameter Server</a:t>
              </a:r>
              <a:endParaRPr lang="en-US" sz="1600" dirty="0">
                <a:latin typeface="Gill Sans Light"/>
                <a:cs typeface="Gill Sans Light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256873" y="4303463"/>
              <a:ext cx="1823911" cy="420937"/>
              <a:chOff x="6256873" y="4234007"/>
              <a:chExt cx="1823911" cy="420937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256873" y="4234007"/>
                <a:ext cx="438767" cy="420937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718588" y="4234007"/>
                <a:ext cx="438767" cy="42093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180303" y="4234007"/>
                <a:ext cx="438767" cy="420937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642017" y="4234007"/>
                <a:ext cx="438767" cy="420937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/>
            <p:cNvCxnSpPr>
              <a:endCxn id="39" idx="0"/>
            </p:cNvCxnSpPr>
            <p:nvPr/>
          </p:nvCxnSpPr>
          <p:spPr>
            <a:xfrm flipH="1">
              <a:off x="6476257" y="4038600"/>
              <a:ext cx="153143" cy="26486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40" idx="0"/>
            </p:cNvCxnSpPr>
            <p:nvPr/>
          </p:nvCxnSpPr>
          <p:spPr>
            <a:xfrm>
              <a:off x="6937972" y="4038600"/>
              <a:ext cx="0" cy="26486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41" idx="0"/>
            </p:cNvCxnSpPr>
            <p:nvPr/>
          </p:nvCxnSpPr>
          <p:spPr>
            <a:xfrm>
              <a:off x="7399687" y="4038600"/>
              <a:ext cx="0" cy="26486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42" idx="0"/>
            </p:cNvCxnSpPr>
            <p:nvPr/>
          </p:nvCxnSpPr>
          <p:spPr>
            <a:xfrm>
              <a:off x="7696200" y="4038600"/>
              <a:ext cx="165201" cy="26486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785315" y="2438400"/>
            <a:ext cx="3607039" cy="1662103"/>
            <a:chOff x="4908449" y="1641792"/>
            <a:chExt cx="3607039" cy="1662103"/>
          </a:xfrm>
        </p:grpSpPr>
        <p:sp>
          <p:nvSpPr>
            <p:cNvPr id="44" name="TextBox 43"/>
            <p:cNvSpPr txBox="1"/>
            <p:nvPr/>
          </p:nvSpPr>
          <p:spPr>
            <a:xfrm>
              <a:off x="4908449" y="2472898"/>
              <a:ext cx="36070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Optimistic Concurrency </a:t>
              </a:r>
              <a:br>
                <a:rPr lang="en-US" sz="2400" dirty="0" smtClean="0">
                  <a:latin typeface="Gill Sans Light"/>
                  <a:cs typeface="Gill Sans Light"/>
                </a:rPr>
              </a:br>
              <a:r>
                <a:rPr lang="en-US" sz="2400" dirty="0" smtClean="0">
                  <a:latin typeface="Gill Sans Light"/>
                  <a:cs typeface="Gill Sans Light"/>
                </a:rPr>
                <a:t>Control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845957" y="1641792"/>
              <a:ext cx="1642519" cy="725737"/>
              <a:chOff x="1751321" y="3922463"/>
              <a:chExt cx="1642519" cy="725737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751321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772605" y="4038600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056121" y="3922463"/>
                <a:ext cx="609600" cy="60960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798780" y="4126468"/>
                <a:ext cx="5950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Safe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873670">
                <a:off x="1773358" y="4099411"/>
                <a:ext cx="870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ill Sans Light"/>
                    <a:cs typeface="Gill Sans Light"/>
                  </a:rPr>
                  <a:t>Unsafe</a:t>
                </a:r>
              </a:p>
            </p:txBody>
          </p:sp>
        </p:grpSp>
      </p:grpSp>
      <p:sp>
        <p:nvSpPr>
          <p:cNvPr id="51" name="Left Arrow 50"/>
          <p:cNvSpPr/>
          <p:nvPr/>
        </p:nvSpPr>
        <p:spPr>
          <a:xfrm>
            <a:off x="914400" y="3865719"/>
            <a:ext cx="3657600" cy="1397566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4648200" y="3865719"/>
            <a:ext cx="3657600" cy="1397566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250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00" y="-7655"/>
            <a:ext cx="6643190" cy="68656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989724" y="-96345"/>
            <a:ext cx="7076966" cy="7050690"/>
          </a:xfrm>
          <a:custGeom>
            <a:avLst/>
            <a:gdLst>
              <a:gd name="connsiteX0" fmla="*/ 2023242 w 7076966"/>
              <a:gd name="connsiteY0" fmla="*/ 78828 h 7050690"/>
              <a:gd name="connsiteX1" fmla="*/ 3424621 w 7076966"/>
              <a:gd name="connsiteY1" fmla="*/ 3205655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  <a:gd name="connsiteX0" fmla="*/ 2023242 w 7076966"/>
              <a:gd name="connsiteY0" fmla="*/ 78828 h 7050690"/>
              <a:gd name="connsiteX1" fmla="*/ 3529725 w 7076966"/>
              <a:gd name="connsiteY1" fmla="*/ 3529724 h 7050690"/>
              <a:gd name="connsiteX2" fmla="*/ 3573517 w 7076966"/>
              <a:gd name="connsiteY2" fmla="*/ 35035 h 7050690"/>
              <a:gd name="connsiteX3" fmla="*/ 7015655 w 7076966"/>
              <a:gd name="connsiteY3" fmla="*/ 52552 h 7050690"/>
              <a:gd name="connsiteX4" fmla="*/ 7076966 w 7076966"/>
              <a:gd name="connsiteY4" fmla="*/ 7050690 h 7050690"/>
              <a:gd name="connsiteX5" fmla="*/ 0 w 7076966"/>
              <a:gd name="connsiteY5" fmla="*/ 7024414 h 7050690"/>
              <a:gd name="connsiteX6" fmla="*/ 140138 w 7076966"/>
              <a:gd name="connsiteY6" fmla="*/ 0 h 7050690"/>
              <a:gd name="connsiteX7" fmla="*/ 2023242 w 7076966"/>
              <a:gd name="connsiteY7" fmla="*/ 17517 h 7050690"/>
              <a:gd name="connsiteX8" fmla="*/ 2023242 w 7076966"/>
              <a:gd name="connsiteY8" fmla="*/ 78828 h 705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6966" h="7050690">
                <a:moveTo>
                  <a:pt x="2023242" y="78828"/>
                </a:moveTo>
                <a:lnTo>
                  <a:pt x="3529725" y="3529724"/>
                </a:lnTo>
                <a:lnTo>
                  <a:pt x="3573517" y="35035"/>
                </a:lnTo>
                <a:lnTo>
                  <a:pt x="7015655" y="52552"/>
                </a:lnTo>
                <a:lnTo>
                  <a:pt x="7076966" y="7050690"/>
                </a:lnTo>
                <a:lnTo>
                  <a:pt x="0" y="7024414"/>
                </a:lnTo>
                <a:lnTo>
                  <a:pt x="140138" y="0"/>
                </a:lnTo>
                <a:lnTo>
                  <a:pt x="2023242" y="17517"/>
                </a:lnTo>
                <a:lnTo>
                  <a:pt x="2023242" y="78828"/>
                </a:lnTo>
                <a:close/>
              </a:path>
            </a:pathLst>
          </a:custGeom>
          <a:solidFill>
            <a:srgbClr val="63A1CD">
              <a:alpha val="8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6553200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Gill Sans Light"/>
                <a:cs typeface="Gill Sans Light"/>
              </a:rPr>
              <a:t>www.domo.com</a:t>
            </a:r>
            <a:r>
              <a:rPr lang="en-US" sz="1400" dirty="0">
                <a:solidFill>
                  <a:srgbClr val="FFFFFF"/>
                </a:solidFill>
                <a:latin typeface="Gill Sans Light"/>
                <a:cs typeface="Gill Sans Light"/>
              </a:rPr>
              <a:t>/learn/data-never-sleeps-2</a:t>
            </a:r>
            <a:endParaRPr lang="en-US" sz="1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4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5" y="2133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43243" y="3962400"/>
            <a:ext cx="40575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Joseph E. Gonzalez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2"/>
              </a:rPr>
              <a:t>jegonzal@eecs.berkeley.edu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180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 Collapsed Gibbs for 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r>
              <a:rPr lang="en-US" dirty="0" smtClean="0"/>
              <a:t>Maintain epsilon intervals on the conditional: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System ensures conditionals are 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-</a:t>
            </a:r>
            <a:r>
              <a:rPr lang="en-US" dirty="0" smtClean="0"/>
              <a:t>accurate 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Validate: </a:t>
            </a:r>
            <a:r>
              <a:rPr lang="en-US" dirty="0" smtClean="0"/>
              <a:t>Accept draws that land outside interval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Resolution:</a:t>
            </a:r>
            <a:r>
              <a:rPr lang="en-US" dirty="0" smtClean="0"/>
              <a:t> Serially resample rejected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87351" y="3310453"/>
            <a:ext cx="4163471" cy="686494"/>
            <a:chOff x="4347373" y="3797083"/>
            <a:chExt cx="4163471" cy="686494"/>
          </a:xfrm>
        </p:grpSpPr>
        <p:sp>
          <p:nvSpPr>
            <p:cNvPr id="6" name="Rectangle 5"/>
            <p:cNvSpPr/>
            <p:nvPr/>
          </p:nvSpPr>
          <p:spPr>
            <a:xfrm>
              <a:off x="4538402" y="3797083"/>
              <a:ext cx="3972442" cy="2963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/>
            <p:cNvCxnSpPr>
              <a:stCxn id="6" idx="0"/>
              <a:endCxn id="6" idx="2"/>
            </p:cNvCxnSpPr>
            <p:nvPr/>
          </p:nvCxnSpPr>
          <p:spPr>
            <a:xfrm>
              <a:off x="6524623" y="379708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06463" y="379708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980303" y="380157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886122" y="379708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510844" y="380157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38402" y="3797083"/>
              <a:ext cx="0" cy="296376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373" y="4114245"/>
              <a:ext cx="361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"/>
                  <a:cs typeface="Times"/>
                </a:rPr>
                <a:t>0</a:t>
              </a:r>
              <a:endParaRPr lang="en-US" i="1" dirty="0">
                <a:latin typeface="Times"/>
                <a:cs typeface="Time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569841" y="3621790"/>
            <a:ext cx="36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/>
                <a:cs typeface="Times"/>
              </a:rPr>
              <a:t>1</a:t>
            </a:r>
            <a:endParaRPr lang="en-US" i="1" dirty="0">
              <a:latin typeface="Times"/>
              <a:cs typeface="Time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2026" y="3310453"/>
            <a:ext cx="301170" cy="296376"/>
            <a:chOff x="4832048" y="3797083"/>
            <a:chExt cx="301170" cy="296376"/>
          </a:xfrm>
        </p:grpSpPr>
        <p:sp>
          <p:nvSpPr>
            <p:cNvPr id="16" name="Rectangle 15"/>
            <p:cNvSpPr/>
            <p:nvPr/>
          </p:nvSpPr>
          <p:spPr>
            <a:xfrm>
              <a:off x="4832048" y="3797083"/>
              <a:ext cx="301170" cy="296376"/>
            </a:xfrm>
            <a:prstGeom prst="rect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832048" y="3946817"/>
              <a:ext cx="14825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80303" y="3946817"/>
              <a:ext cx="15291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095856" y="3310453"/>
            <a:ext cx="303500" cy="296376"/>
            <a:chOff x="5855878" y="3797083"/>
            <a:chExt cx="303500" cy="296376"/>
          </a:xfrm>
        </p:grpSpPr>
        <p:sp>
          <p:nvSpPr>
            <p:cNvPr id="20" name="Rectangle 19"/>
            <p:cNvSpPr/>
            <p:nvPr/>
          </p:nvSpPr>
          <p:spPr>
            <a:xfrm>
              <a:off x="5855878" y="3797083"/>
              <a:ext cx="301170" cy="296376"/>
            </a:xfrm>
            <a:prstGeom prst="rect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858208" y="3946817"/>
              <a:ext cx="14825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006463" y="3946817"/>
              <a:ext cx="15291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16346" y="3314943"/>
            <a:ext cx="301170" cy="296376"/>
            <a:chOff x="6376368" y="3801573"/>
            <a:chExt cx="301170" cy="296376"/>
          </a:xfrm>
        </p:grpSpPr>
        <p:sp>
          <p:nvSpPr>
            <p:cNvPr id="24" name="Rectangle 23"/>
            <p:cNvSpPr/>
            <p:nvPr/>
          </p:nvSpPr>
          <p:spPr>
            <a:xfrm>
              <a:off x="6376368" y="3801573"/>
              <a:ext cx="301170" cy="296376"/>
            </a:xfrm>
            <a:prstGeom prst="rect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376368" y="3946817"/>
              <a:ext cx="14825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524623" y="3949236"/>
              <a:ext cx="15291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977845" y="3308770"/>
            <a:ext cx="301170" cy="296376"/>
            <a:chOff x="7737867" y="3795400"/>
            <a:chExt cx="301170" cy="296376"/>
          </a:xfrm>
        </p:grpSpPr>
        <p:sp>
          <p:nvSpPr>
            <p:cNvPr id="28" name="Rectangle 27"/>
            <p:cNvSpPr/>
            <p:nvPr/>
          </p:nvSpPr>
          <p:spPr>
            <a:xfrm>
              <a:off x="7737867" y="3795400"/>
              <a:ext cx="301170" cy="296376"/>
            </a:xfrm>
            <a:prstGeom prst="rect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7737867" y="3946817"/>
              <a:ext cx="14825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886122" y="3946817"/>
              <a:ext cx="152915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496907" y="3136210"/>
            <a:ext cx="346369" cy="1054790"/>
            <a:chOff x="5053092" y="2276593"/>
            <a:chExt cx="346369" cy="1318801"/>
          </a:xfrm>
        </p:grpSpPr>
        <p:sp>
          <p:nvSpPr>
            <p:cNvPr id="32" name="TextBox 31"/>
            <p:cNvSpPr txBox="1"/>
            <p:nvPr/>
          </p:nvSpPr>
          <p:spPr>
            <a:xfrm>
              <a:off x="5053092" y="3133729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u</a:t>
              </a:r>
              <a:endParaRPr lang="en-US" sz="2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226277" y="2276593"/>
              <a:ext cx="4242" cy="866543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081454" y="2895600"/>
            <a:ext cx="3166946" cy="381000"/>
            <a:chOff x="3081454" y="2895600"/>
            <a:chExt cx="3166946" cy="381000"/>
          </a:xfrm>
        </p:grpSpPr>
        <p:sp>
          <p:nvSpPr>
            <p:cNvPr id="34" name="TextBox 33"/>
            <p:cNvSpPr txBox="1"/>
            <p:nvPr/>
          </p:nvSpPr>
          <p:spPr>
            <a:xfrm>
              <a:off x="3081454" y="2907268"/>
              <a:ext cx="29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Lucida Grande"/>
                  <a:ea typeface="Lucida Grande"/>
                  <a:cs typeface="Lucida Grande"/>
                </a:rPr>
                <a:t>ε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51658" y="2895600"/>
              <a:ext cx="29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Lucida Grande"/>
                  <a:ea typeface="Lucida Grande"/>
                  <a:cs typeface="Lucida Grande"/>
                </a:rPr>
                <a:t>ε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85058" y="2895600"/>
              <a:ext cx="29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Lucida Grande"/>
                  <a:ea typeface="Lucida Grande"/>
                  <a:cs typeface="Lucida Grande"/>
                </a:rPr>
                <a:t>ε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56658" y="2895600"/>
              <a:ext cx="29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>
                  <a:latin typeface="Lucida Grande"/>
                  <a:ea typeface="Lucida Grande"/>
                  <a:cs typeface="Lucida Grande"/>
                </a:rPr>
                <a:t>ε</a:t>
              </a:r>
              <a:endParaRPr lang="en-US" sz="18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48200" y="3124199"/>
            <a:ext cx="343964" cy="1147210"/>
            <a:chOff x="5053092" y="2276593"/>
            <a:chExt cx="343964" cy="1434354"/>
          </a:xfrm>
        </p:grpSpPr>
        <p:sp>
          <p:nvSpPr>
            <p:cNvPr id="40" name="TextBox 39"/>
            <p:cNvSpPr txBox="1"/>
            <p:nvPr/>
          </p:nvSpPr>
          <p:spPr>
            <a:xfrm>
              <a:off x="5053092" y="3133729"/>
              <a:ext cx="343964" cy="5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u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5226277" y="2276593"/>
              <a:ext cx="4242" cy="866543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2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 Collapsed Gibbs for 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43" name="Picture 42" descr="rat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4681728" cy="3511296"/>
          </a:xfrm>
          <a:prstGeom prst="rect">
            <a:avLst/>
          </a:prstGeom>
        </p:spPr>
      </p:pic>
      <p:pic>
        <p:nvPicPr>
          <p:cNvPr id="44" name="Picture 43" descr="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72" y="2059798"/>
            <a:ext cx="4681728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981200"/>
          </a:xfrm>
        </p:spPr>
        <p:txBody>
          <a:bodyPr/>
          <a:lstStyle/>
          <a:p>
            <a:r>
              <a:rPr lang="en-US" sz="4800" dirty="0" smtClean="0"/>
              <a:t>Optimism for</a:t>
            </a:r>
            <a:br>
              <a:rPr lang="en-US" sz="4800" dirty="0" smtClean="0"/>
            </a:br>
            <a:r>
              <a:rPr lang="en-US" sz="4800" dirty="0" smtClean="0">
                <a:solidFill>
                  <a:srgbClr val="3366FF"/>
                </a:solidFill>
              </a:rPr>
              <a:t>O</a:t>
            </a:r>
            <a:r>
              <a:rPr lang="en-US" sz="4800" dirty="0" smtClean="0"/>
              <a:t>ptimistic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oncurrency </a:t>
            </a:r>
            <a:r>
              <a:rPr lang="en-US" sz="4800" dirty="0" smtClean="0">
                <a:solidFill>
                  <a:srgbClr val="3366FF"/>
                </a:solidFill>
              </a:rPr>
              <a:t>C</a:t>
            </a:r>
            <a:r>
              <a:rPr lang="en-US" sz="4800" dirty="0" smtClean="0"/>
              <a:t>ontrol</a:t>
            </a:r>
            <a:endParaRPr lang="en-US" sz="4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71600" y="3770293"/>
            <a:ext cx="6366086" cy="954107"/>
            <a:chOff x="1482514" y="4456093"/>
            <a:chExt cx="6366086" cy="954107"/>
          </a:xfrm>
        </p:grpSpPr>
        <p:sp>
          <p:nvSpPr>
            <p:cNvPr id="3" name="TextBox 2"/>
            <p:cNvSpPr txBox="1"/>
            <p:nvPr/>
          </p:nvSpPr>
          <p:spPr>
            <a:xfrm>
              <a:off x="1482514" y="4456093"/>
              <a:ext cx="27833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Fast + Easy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Coordination Free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38966" y="4456093"/>
              <a:ext cx="26096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Slow + Complex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Resolution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87743" y="2362200"/>
            <a:ext cx="3733800" cy="1432917"/>
            <a:chOff x="2667000" y="3048000"/>
            <a:chExt cx="3733800" cy="1432917"/>
          </a:xfrm>
        </p:grpSpPr>
        <p:sp>
          <p:nvSpPr>
            <p:cNvPr id="15" name="TextBox 14"/>
            <p:cNvSpPr txBox="1"/>
            <p:nvPr/>
          </p:nvSpPr>
          <p:spPr>
            <a:xfrm>
              <a:off x="3657600" y="3048000"/>
              <a:ext cx="174639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/>
                  <a:cs typeface="Gill Sans Light"/>
                </a:rPr>
                <a:t>Validation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667000" y="3632776"/>
              <a:ext cx="1011994" cy="82331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388806" y="3657600"/>
              <a:ext cx="1011994" cy="82331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0" y="52578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Enable decades of work in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serial Bayesian inference</a:t>
            </a:r>
            <a:r>
              <a:rPr lang="en-US" sz="3200" dirty="0" smtClean="0">
                <a:latin typeface="Gill Sans Light"/>
                <a:cs typeface="Gill Sans Light"/>
              </a:rPr>
              <a:t/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to be extended to the parallel setting.</a:t>
            </a:r>
          </a:p>
        </p:txBody>
      </p:sp>
      <p:sp>
        <p:nvSpPr>
          <p:cNvPr id="26" name="TextBox 25"/>
          <p:cNvSpPr txBox="1"/>
          <p:nvPr/>
        </p:nvSpPr>
        <p:spPr>
          <a:xfrm rot="19249241">
            <a:off x="2594442" y="30122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Frequent</a:t>
            </a:r>
          </a:p>
        </p:txBody>
      </p:sp>
      <p:sp>
        <p:nvSpPr>
          <p:cNvPr id="27" name="TextBox 26"/>
          <p:cNvSpPr txBox="1"/>
          <p:nvPr/>
        </p:nvSpPr>
        <p:spPr>
          <a:xfrm rot="2374454">
            <a:off x="5690062" y="3016227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Rare</a:t>
            </a:r>
            <a:endParaRPr lang="en-US" sz="1800" dirty="0" smtClean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88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85800"/>
            <a:ext cx="8458200" cy="28194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63408" y="685800"/>
            <a:ext cx="7772400" cy="2819400"/>
          </a:xfrm>
        </p:spPr>
        <p:txBody>
          <a:bodyPr anchor="ctr"/>
          <a:lstStyle/>
          <a:p>
            <a:r>
              <a:rPr lang="en-US" sz="5400" dirty="0" smtClean="0">
                <a:solidFill>
                  <a:srgbClr val="FFFFFF"/>
                </a:solidFill>
              </a:rPr>
              <a:t>Data </a:t>
            </a:r>
            <a:r>
              <a:rPr lang="en-US" sz="5400" i="1" dirty="0" smtClean="0">
                <a:solidFill>
                  <a:srgbClr val="FFFFFF"/>
                </a:solidFill>
              </a:rPr>
              <a:t>Velocity</a:t>
            </a:r>
            <a:r>
              <a:rPr lang="en-US" sz="5400" dirty="0" smtClean="0">
                <a:solidFill>
                  <a:srgbClr val="FFFFFF"/>
                </a:solidFill>
              </a:rPr>
              <a:t>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is an </a:t>
            </a:r>
            <a:r>
              <a:rPr lang="en-US" sz="5400" i="1" dirty="0" smtClean="0">
                <a:solidFill>
                  <a:srgbClr val="FFFFFF"/>
                </a:solidFill>
              </a:rPr>
              <a:t>opportunity </a:t>
            </a:r>
            <a:r>
              <a:rPr lang="en-US" sz="5400" dirty="0" smtClean="0">
                <a:solidFill>
                  <a:srgbClr val="FFFFFF"/>
                </a:solidFill>
              </a:rPr>
              <a:t>for </a:t>
            </a:r>
            <a:r>
              <a:rPr lang="en-US" sz="5400" i="1" dirty="0">
                <a:solidFill>
                  <a:srgbClr val="FFFFFF"/>
                </a:solidFill>
              </a:rPr>
              <a:t>Bayesian </a:t>
            </a:r>
            <a:r>
              <a:rPr lang="en-US" sz="5400" i="1" dirty="0" err="1">
                <a:solidFill>
                  <a:srgbClr val="FFFFFF"/>
                </a:solidFill>
              </a:rPr>
              <a:t>Nonparametrics</a:t>
            </a:r>
            <a:r>
              <a:rPr lang="en-US" sz="5400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00200" y="4056312"/>
            <a:ext cx="7543800" cy="2573088"/>
            <a:chOff x="1600200" y="4056312"/>
            <a:chExt cx="7543800" cy="2573088"/>
          </a:xfrm>
        </p:grpSpPr>
        <p:sp>
          <p:nvSpPr>
            <p:cNvPr id="8" name="Rectangle 7"/>
            <p:cNvSpPr/>
            <p:nvPr/>
          </p:nvSpPr>
          <p:spPr>
            <a:xfrm>
              <a:off x="3017992" y="4343400"/>
              <a:ext cx="6126008" cy="2057400"/>
            </a:xfrm>
            <a:prstGeom prst="rect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 bwMode="auto">
            <a:xfrm>
              <a:off x="1600200" y="4056312"/>
              <a:ext cx="7086600" cy="257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8000" b="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2pPr>
              <a:lvl3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3pPr>
              <a:lvl4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4pPr>
              <a:lvl5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6000" b="1">
                  <a:solidFill>
                    <a:schemeClr val="tx1"/>
                  </a:solidFill>
                  <a:latin typeface="Corbel" pitchFamily="-65" charset="0"/>
                  <a:ea typeface="ＭＳ Ｐゴシック" pitchFamily="-65" charset="-128"/>
                  <a:cs typeface="ＭＳ Ｐゴシック" pitchFamily="-65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-65" charset="0"/>
                  <a:ea typeface="ＭＳ Ｐゴシック" pitchFamily="-65" charset="-128"/>
                  <a:cs typeface="ＭＳ Ｐゴシック" pitchFamily="-65" charset="-128"/>
                </a:defRPr>
              </a:lvl9pPr>
            </a:lstStyle>
            <a:p>
              <a:pPr algn="r"/>
              <a:r>
                <a:rPr lang="en-US" sz="5400" dirty="0" smtClean="0">
                  <a:solidFill>
                    <a:srgbClr val="FFFFFF"/>
                  </a:solidFill>
                </a:rPr>
                <a:t>How do we scale Bayesian inference?</a:t>
              </a:r>
              <a:endParaRPr lang="en-US" sz="5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84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783" y="152400"/>
            <a:ext cx="8229600" cy="1143000"/>
          </a:xfrm>
        </p:spPr>
        <p:txBody>
          <a:bodyPr/>
          <a:lstStyle/>
          <a:p>
            <a:r>
              <a:rPr lang="en-US" sz="6000" dirty="0" smtClean="0"/>
              <a:t>Opposing Forces</a:t>
            </a:r>
            <a:endParaRPr lang="en-US" sz="6000" dirty="0"/>
          </a:p>
        </p:txBody>
      </p:sp>
      <p:sp>
        <p:nvSpPr>
          <p:cNvPr id="6" name="Left Arrow 5"/>
          <p:cNvSpPr/>
          <p:nvPr/>
        </p:nvSpPr>
        <p:spPr>
          <a:xfrm>
            <a:off x="914400" y="1752600"/>
            <a:ext cx="3657600" cy="1828800"/>
          </a:xfrm>
          <a:prstGeom prst="lef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Accuracy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648200" y="1752600"/>
            <a:ext cx="3657600" cy="1828800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Scalability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36648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Ability to estimate the posterior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36648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Ability to effective use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parallel resources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9958" y="4724400"/>
            <a:ext cx="1292842" cy="1159494"/>
            <a:chOff x="1524000" y="2144401"/>
            <a:chExt cx="1292842" cy="1159494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472898"/>
              <a:ext cx="1292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Serial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Inference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598921" y="2144401"/>
              <a:ext cx="1143000" cy="223128"/>
              <a:chOff x="2514600" y="4308036"/>
              <a:chExt cx="1143000" cy="223128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2514600" y="4419600"/>
                <a:ext cx="1143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26316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9364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41236" y="4308036"/>
                <a:ext cx="223128" cy="223128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232426" y="4640997"/>
            <a:ext cx="2412139" cy="1905000"/>
            <a:chOff x="5930283" y="3657600"/>
            <a:chExt cx="2412139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5930283" y="4731603"/>
              <a:ext cx="24121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Coordination Free</a:t>
              </a:r>
            </a:p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Samplers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256873" y="3657600"/>
              <a:ext cx="1823911" cy="1066800"/>
              <a:chOff x="6256873" y="3657600"/>
              <a:chExt cx="1823911" cy="10668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56873" y="3657600"/>
                <a:ext cx="1823911" cy="3810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Gill Sans Light"/>
                    <a:cs typeface="Gill Sans Light"/>
                  </a:rPr>
                  <a:t>Parameter Server</a:t>
                </a:r>
                <a:endParaRPr lang="en-US" sz="16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6256873" y="4303463"/>
                <a:ext cx="1823911" cy="420937"/>
                <a:chOff x="6256873" y="4234007"/>
                <a:chExt cx="1823911" cy="420937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25687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718588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180303" y="4234007"/>
                  <a:ext cx="438767" cy="420937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42017" y="4234007"/>
                  <a:ext cx="438767" cy="420937"/>
                </a:xfrm>
                <a:prstGeom prst="rect">
                  <a:avLst/>
                </a:prstGeom>
              </p:spPr>
            </p:pic>
          </p:grpSp>
          <p:cxnSp>
            <p:nvCxnSpPr>
              <p:cNvPr id="21" name="Straight Arrow Connector 20"/>
              <p:cNvCxnSpPr>
                <a:endCxn id="25" idx="0"/>
              </p:cNvCxnSpPr>
              <p:nvPr/>
            </p:nvCxnSpPr>
            <p:spPr>
              <a:xfrm flipH="1">
                <a:off x="6476257" y="4038600"/>
                <a:ext cx="153143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26" idx="0"/>
              </p:cNvCxnSpPr>
              <p:nvPr/>
            </p:nvCxnSpPr>
            <p:spPr>
              <a:xfrm>
                <a:off x="6937972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27" idx="0"/>
              </p:cNvCxnSpPr>
              <p:nvPr/>
            </p:nvCxnSpPr>
            <p:spPr>
              <a:xfrm>
                <a:off x="7399687" y="4038600"/>
                <a:ext cx="0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8" idx="0"/>
              </p:cNvCxnSpPr>
              <p:nvPr/>
            </p:nvCxnSpPr>
            <p:spPr>
              <a:xfrm>
                <a:off x="7696200" y="4038600"/>
                <a:ext cx="165201" cy="26486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82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67456" y="3045809"/>
            <a:ext cx="7582047" cy="333520"/>
            <a:chOff x="1167456" y="3045809"/>
            <a:chExt cx="7582047" cy="33352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167456" y="3212569"/>
              <a:ext cx="75820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67456" y="3212569"/>
              <a:ext cx="75820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1368872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314345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259818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205291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150764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041710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987180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96237" y="3045809"/>
              <a:ext cx="333520" cy="333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0730" y="30099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Data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439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97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547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123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6699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275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8511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34268" y="1635529"/>
            <a:ext cx="522146" cy="3078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896" y="1485537"/>
            <a:ext cx="76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Model</a:t>
            </a:r>
          </a:p>
          <a:p>
            <a:pPr algn="r"/>
            <a:r>
              <a:rPr lang="en-US" dirty="0" smtClean="0">
                <a:latin typeface="Gill Sans Light"/>
                <a:cs typeface="Gill Sans Light"/>
              </a:rPr>
              <a:t>State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838200"/>
          </a:xfrm>
        </p:spPr>
        <p:txBody>
          <a:bodyPr/>
          <a:lstStyle/>
          <a:p>
            <a:r>
              <a:rPr lang="en-US" dirty="0" smtClean="0"/>
              <a:t>Serial Inference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535632" y="1943393"/>
            <a:ext cx="1980912" cy="1151259"/>
            <a:chOff x="1535632" y="1943393"/>
            <a:chExt cx="1980912" cy="1151259"/>
          </a:xfrm>
        </p:grpSpPr>
        <p:cxnSp>
          <p:nvCxnSpPr>
            <p:cNvPr id="22" name="Straight Arrow Connector 21"/>
            <p:cNvCxnSpPr>
              <a:stCxn id="4" idx="0"/>
              <a:endCxn id="13" idx="2"/>
            </p:cNvCxnSpPr>
            <p:nvPr/>
          </p:nvCxnSpPr>
          <p:spPr>
            <a:xfrm flipV="1">
              <a:off x="1535632" y="1943393"/>
              <a:ext cx="269392" cy="110241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7"/>
              <a:endCxn id="15" idx="2"/>
            </p:cNvCxnSpPr>
            <p:nvPr/>
          </p:nvCxnSpPr>
          <p:spPr>
            <a:xfrm flipV="1">
              <a:off x="1653549" y="1943393"/>
              <a:ext cx="1862995" cy="115125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365653" y="3045809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8298" y="163399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59818" y="1633997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476601" y="1943393"/>
            <a:ext cx="3622391" cy="1151259"/>
            <a:chOff x="1569249" y="1943393"/>
            <a:chExt cx="3622391" cy="1151259"/>
          </a:xfrm>
        </p:grpSpPr>
        <p:cxnSp>
          <p:nvCxnSpPr>
            <p:cNvPr id="36" name="Straight Arrow Connector 35"/>
            <p:cNvCxnSpPr>
              <a:stCxn id="38" idx="0"/>
              <a:endCxn id="39" idx="2"/>
            </p:cNvCxnSpPr>
            <p:nvPr/>
          </p:nvCxnSpPr>
          <p:spPr>
            <a:xfrm flipV="1">
              <a:off x="1569249" y="1943393"/>
              <a:ext cx="171264" cy="110241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8" idx="7"/>
              <a:endCxn id="40" idx="2"/>
            </p:cNvCxnSpPr>
            <p:nvPr/>
          </p:nvCxnSpPr>
          <p:spPr>
            <a:xfrm flipV="1">
              <a:off x="1687166" y="1955616"/>
              <a:ext cx="3504474" cy="113903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2309841" y="3045809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86792" y="1635529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837919" y="1647752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805024" y="1955616"/>
            <a:ext cx="2562243" cy="1139036"/>
            <a:chOff x="484199" y="-368191"/>
            <a:chExt cx="2562243" cy="1139036"/>
          </a:xfrm>
        </p:grpSpPr>
        <p:cxnSp>
          <p:nvCxnSpPr>
            <p:cNvPr id="48" name="Straight Arrow Connector 47"/>
            <p:cNvCxnSpPr>
              <a:stCxn id="50" idx="1"/>
              <a:endCxn id="51" idx="2"/>
            </p:cNvCxnSpPr>
            <p:nvPr/>
          </p:nvCxnSpPr>
          <p:spPr>
            <a:xfrm flipH="1" flipV="1">
              <a:off x="484199" y="-368191"/>
              <a:ext cx="1499290" cy="113903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0" idx="7"/>
              <a:endCxn id="52" idx="2"/>
            </p:cNvCxnSpPr>
            <p:nvPr/>
          </p:nvCxnSpPr>
          <p:spPr>
            <a:xfrm flipV="1">
              <a:off x="2219323" y="-368191"/>
              <a:ext cx="827119" cy="113903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0" name="Oval 49"/>
          <p:cNvSpPr/>
          <p:nvPr/>
        </p:nvSpPr>
        <p:spPr>
          <a:xfrm>
            <a:off x="3255471" y="3045809"/>
            <a:ext cx="333520" cy="333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43951" y="1647752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6194" y="1647752"/>
            <a:ext cx="522146" cy="3078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169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5.2|0.9|2.3|0.6|1.9|2.5|3.1|1.7|0.6|2|1|2.1|5.3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O\left( \frac{n}{p} + k \right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2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0.7|7.2|1.4|1.6"/>
</p:tagLst>
</file>

<file path=ppt/theme/theme1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22338</TotalTime>
  <Words>1836</Words>
  <Application>Microsoft Macintosh PowerPoint</Application>
  <PresentationFormat>On-screen Show (4:3)</PresentationFormat>
  <Paragraphs>620</Paragraphs>
  <Slides>63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1_Office Theme</vt:lpstr>
      <vt:lpstr>Concurrency Control  for Scalable  Bayesian Inference</vt:lpstr>
      <vt:lpstr>A Systems Approach to Scalable  Bayesian Inference</vt:lpstr>
      <vt:lpstr>PowerPoint Presentation</vt:lpstr>
      <vt:lpstr>PowerPoint Presentation</vt:lpstr>
      <vt:lpstr>PowerPoint Presentation</vt:lpstr>
      <vt:lpstr>PowerPoint Presentation</vt:lpstr>
      <vt:lpstr>Data Velocity  is an opportunity for Bayesian Nonparametrics.</vt:lpstr>
      <vt:lpstr>Opposing Forces</vt:lpstr>
      <vt:lpstr>Serial Inference</vt:lpstr>
      <vt:lpstr>Coordination Free Parallel Inference</vt:lpstr>
      <vt:lpstr>Coordination Free Parallel Inference</vt:lpstr>
      <vt:lpstr>PowerPoint Presentation</vt:lpstr>
      <vt:lpstr>Hierarchical Clustering</vt:lpstr>
      <vt:lpstr>Example: Topic Modeling with LDA</vt:lpstr>
      <vt:lpstr>Ex: Collapsed Gibbs Sampler for LDA</vt:lpstr>
      <vt:lpstr>Ex: Collapsed Gibbs Sampler for LDA</vt:lpstr>
      <vt:lpstr>Ex: Collapsed Gibbs Sampler for LDA</vt:lpstr>
      <vt:lpstr>Parallel Gibbs Sampling Incorrect Posterior</vt:lpstr>
      <vt:lpstr>Issues with Nonparametrics</vt:lpstr>
      <vt:lpstr>Opposing Forces</vt:lpstr>
      <vt:lpstr>Opposing Forces</vt:lpstr>
      <vt:lpstr>Opposing Forces</vt:lpstr>
      <vt:lpstr>Opposing Forces</vt:lpstr>
      <vt:lpstr>Concurrency Control</vt:lpstr>
      <vt:lpstr>Opposing Forces</vt:lpstr>
      <vt:lpstr>PowerPoint Presentation</vt:lpstr>
      <vt:lpstr>Mutual Exclusion through Scheduling Chromatic Gibbs Sampler</vt:lpstr>
      <vt:lpstr>Theorem: Chromatic Sampler</vt:lpstr>
      <vt:lpstr>Mutual Exclusion Through Locking</vt:lpstr>
      <vt:lpstr>Mutual Exclusion Through Locking</vt:lpstr>
      <vt:lpstr>Markov Blanket Locks </vt:lpstr>
      <vt:lpstr>Markov Blanket Locks</vt:lpstr>
      <vt:lpstr>A System for Mutual Exclusion on Markov Random Fields</vt:lpstr>
      <vt:lpstr>Limitation Densely Connected MRF</vt:lpstr>
      <vt:lpstr>Opposing Forces</vt:lpstr>
      <vt:lpstr>PowerPoint Presentation</vt:lpstr>
      <vt:lpstr>Optimistic Concurrency Control</vt:lpstr>
      <vt:lpstr>Optimistic Concurrency Control</vt:lpstr>
      <vt:lpstr>Optimistic Concurrency Control</vt:lpstr>
      <vt:lpstr>Optimistic Concurrency Control</vt:lpstr>
      <vt:lpstr>Optimistic Concurrency Control</vt:lpstr>
      <vt:lpstr>Optimistic Concurrency Control</vt:lpstr>
      <vt:lpstr>Optimistic Concurrency Control</vt:lpstr>
      <vt:lpstr>Optimistic Concurrency Control</vt:lpstr>
      <vt:lpstr>Optimistic Concurrency Control for Bayesian Inference</vt:lpstr>
      <vt:lpstr>DP-Means Algorithm</vt:lpstr>
      <vt:lpstr>DP-Means Algorithm</vt:lpstr>
      <vt:lpstr>DP-Means Algorithm</vt:lpstr>
      <vt:lpstr>DP-Means Algorithm</vt:lpstr>
      <vt:lpstr>DP-Means Algorithm</vt:lpstr>
      <vt:lpstr>DP-Means Algorithm</vt:lpstr>
      <vt:lpstr>DP-Means Algorithm</vt:lpstr>
      <vt:lpstr>DP-Means Parallel Execution</vt:lpstr>
      <vt:lpstr>Optimistic Concurrency Control  for Parallel DP-Means</vt:lpstr>
      <vt:lpstr>OCC DP-means</vt:lpstr>
      <vt:lpstr>Empirical Validation Failure Rate</vt:lpstr>
      <vt:lpstr>Empirical Validation Failure Rate</vt:lpstr>
      <vt:lpstr>Distributed Evaluation Amazon EC2</vt:lpstr>
      <vt:lpstr>Optimistic Future for Optimistic Concurrency Control</vt:lpstr>
      <vt:lpstr>Thank You Questions?</vt:lpstr>
      <vt:lpstr>OCC Collapsed Gibbs for LDA</vt:lpstr>
      <vt:lpstr>OCC Collapsed Gibbs for LDA</vt:lpstr>
      <vt:lpstr>Optimism for Optimistic Concurrency Control</vt:lpstr>
    </vt:vector>
  </TitlesOfParts>
  <Company>AMPLab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Systems for Large-Scale Machine Learning</dc:title>
  <dc:creator>Joseph Gonzalez</dc:creator>
  <cp:lastModifiedBy>Joseph Gonzalez</cp:lastModifiedBy>
  <cp:revision>882</cp:revision>
  <dcterms:created xsi:type="dcterms:W3CDTF">2014-06-03T19:29:37Z</dcterms:created>
  <dcterms:modified xsi:type="dcterms:W3CDTF">2014-07-17T23:53:07Z</dcterms:modified>
</cp:coreProperties>
</file>